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0.xml" ContentType="application/vnd.openxmlformats-officedocument.presentationml.notesSlide+xml"/>
  <Override PartName="/ppt/charts/chart11.xml" ContentType="application/vnd.openxmlformats-officedocument.drawingml.chart+xml"/>
  <Override PartName="/ppt/notesSlides/notesSlide1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charts/chart2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4.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7"/>
  </p:notesMasterIdLst>
  <p:handoutMasterIdLst>
    <p:handoutMasterId r:id="rId68"/>
  </p:handoutMasterIdLst>
  <p:sldIdLst>
    <p:sldId id="380" r:id="rId2"/>
    <p:sldId id="268" r:id="rId3"/>
    <p:sldId id="904" r:id="rId4"/>
    <p:sldId id="856" r:id="rId5"/>
    <p:sldId id="876" r:id="rId6"/>
    <p:sldId id="316" r:id="rId7"/>
    <p:sldId id="816" r:id="rId8"/>
    <p:sldId id="388" r:id="rId9"/>
    <p:sldId id="783" r:id="rId10"/>
    <p:sldId id="877" r:id="rId11"/>
    <p:sldId id="819" r:id="rId12"/>
    <p:sldId id="817" r:id="rId13"/>
    <p:sldId id="878" r:id="rId14"/>
    <p:sldId id="879" r:id="rId15"/>
    <p:sldId id="880" r:id="rId16"/>
    <p:sldId id="881" r:id="rId17"/>
    <p:sldId id="784" r:id="rId18"/>
    <p:sldId id="905" r:id="rId19"/>
    <p:sldId id="818" r:id="rId20"/>
    <p:sldId id="850" r:id="rId21"/>
    <p:sldId id="858" r:id="rId22"/>
    <p:sldId id="860" r:id="rId23"/>
    <p:sldId id="859" r:id="rId24"/>
    <p:sldId id="861" r:id="rId25"/>
    <p:sldId id="866" r:id="rId26"/>
    <p:sldId id="887" r:id="rId27"/>
    <p:sldId id="884" r:id="rId28"/>
    <p:sldId id="885" r:id="rId29"/>
    <p:sldId id="886" r:id="rId30"/>
    <p:sldId id="867" r:id="rId31"/>
    <p:sldId id="888" r:id="rId32"/>
    <p:sldId id="889" r:id="rId33"/>
    <p:sldId id="890" r:id="rId34"/>
    <p:sldId id="891" r:id="rId35"/>
    <p:sldId id="868" r:id="rId36"/>
    <p:sldId id="892" r:id="rId37"/>
    <p:sldId id="893" r:id="rId38"/>
    <p:sldId id="894" r:id="rId39"/>
    <p:sldId id="895" r:id="rId40"/>
    <p:sldId id="869" r:id="rId41"/>
    <p:sldId id="896" r:id="rId42"/>
    <p:sldId id="897" r:id="rId43"/>
    <p:sldId id="898" r:id="rId44"/>
    <p:sldId id="899" r:id="rId45"/>
    <p:sldId id="870" r:id="rId46"/>
    <p:sldId id="900" r:id="rId47"/>
    <p:sldId id="901" r:id="rId48"/>
    <p:sldId id="902" r:id="rId49"/>
    <p:sldId id="903" r:id="rId50"/>
    <p:sldId id="906" r:id="rId51"/>
    <p:sldId id="907" r:id="rId52"/>
    <p:sldId id="908" r:id="rId53"/>
    <p:sldId id="909" r:id="rId54"/>
    <p:sldId id="910" r:id="rId55"/>
    <p:sldId id="839" r:id="rId56"/>
    <p:sldId id="862" r:id="rId57"/>
    <p:sldId id="863" r:id="rId58"/>
    <p:sldId id="864" r:id="rId59"/>
    <p:sldId id="865" r:id="rId60"/>
    <p:sldId id="871" r:id="rId61"/>
    <p:sldId id="872" r:id="rId62"/>
    <p:sldId id="873" r:id="rId63"/>
    <p:sldId id="875" r:id="rId64"/>
    <p:sldId id="874" r:id="rId65"/>
    <p:sldId id="411" r:id="rId6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964" autoAdjust="0"/>
  </p:normalViewPr>
  <p:slideViewPr>
    <p:cSldViewPr>
      <p:cViewPr varScale="1">
        <p:scale>
          <a:sx n="90" d="100"/>
          <a:sy n="90" d="100"/>
        </p:scale>
        <p:origin x="1416"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xml"/><Relationship Id="rId1" Type="http://schemas.microsoft.com/office/2011/relationships/chartStyle" Target="style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xml"/><Relationship Id="rId1" Type="http://schemas.microsoft.com/office/2011/relationships/chartStyle" Target="style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3.xml"/><Relationship Id="rId1" Type="http://schemas.microsoft.com/office/2011/relationships/chartStyle" Target="style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4.xml"/><Relationship Id="rId1" Type="http://schemas.microsoft.com/office/2011/relationships/chartStyle" Target="style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5.xml"/><Relationship Id="rId1" Type="http://schemas.microsoft.com/office/2011/relationships/chartStyle" Target="style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0.xml"/><Relationship Id="rId1" Type="http://schemas.microsoft.com/office/2011/relationships/chartStyle" Target="style1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1.xml"/><Relationship Id="rId1" Type="http://schemas.microsoft.com/office/2011/relationships/chartStyle" Target="style1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2.xml"/><Relationship Id="rId1" Type="http://schemas.microsoft.com/office/2011/relationships/chartStyle" Target="style1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3.xml"/><Relationship Id="rId1" Type="http://schemas.microsoft.com/office/2011/relationships/chartStyle" Target="style1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4.xml"/><Relationship Id="rId1" Type="http://schemas.microsoft.com/office/2011/relationships/chartStyle" Target="style1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5.xml"/><Relationship Id="rId1" Type="http://schemas.microsoft.com/office/2011/relationships/chartStyle" Target="style1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6.xml"/><Relationship Id="rId1" Type="http://schemas.microsoft.com/office/2011/relationships/chartStyle" Target="style1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7.xml"/><Relationship Id="rId1" Type="http://schemas.microsoft.com/office/2011/relationships/chartStyle" Target="style1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8.xml"/><Relationship Id="rId1" Type="http://schemas.microsoft.com/office/2011/relationships/chartStyle" Target="style1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9.xml"/><Relationship Id="rId1" Type="http://schemas.microsoft.com/office/2011/relationships/chartStyle" Target="style1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0.xml"/><Relationship Id="rId1" Type="http://schemas.microsoft.com/office/2011/relationships/chartStyle" Target="style2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1.xml"/><Relationship Id="rId1" Type="http://schemas.microsoft.com/office/2011/relationships/chartStyle" Target="style2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2.xml"/><Relationship Id="rId1" Type="http://schemas.microsoft.com/office/2011/relationships/chartStyle" Target="style2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dLbl>
              <c:idx val="1"/>
              <c:layout>
                <c:manualLayout>
                  <c:x val="8.9390128317293691E-2"/>
                  <c:y val="-5.8894427550556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AA-40E9-AD5D-E35DE1B4ECCF}"/>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1-B5AA-40E9-AD5D-E35DE1B4ECCF}"/>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dLbl>
              <c:idx val="0"/>
              <c:layout>
                <c:manualLayout>
                  <c:x val="-3.7844245163798973E-2"/>
                  <c:y val="9.0995441191189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FD-4DE6-B2DC-711AC231B68C}"/>
                </c:ext>
              </c:extLst>
            </c:dLbl>
            <c:dLbl>
              <c:idx val="1"/>
              <c:layout>
                <c:manualLayout>
                  <c:x val="5.5439511033343054E-2"/>
                  <c:y val="-0.2576499189233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8A-42B9-AA87-E3604AD6E783}"/>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0.06</c:v>
                </c:pt>
                <c:pt idx="1">
                  <c:v>0.94</c:v>
                </c:pt>
              </c:numCache>
            </c:numRef>
          </c:val>
          <c:extLst>
            <c:ext xmlns:c16="http://schemas.microsoft.com/office/drawing/2014/chart" uri="{C3380CC4-5D6E-409C-BE32-E72D297353CC}">
              <c16:uniqueId val="{00000001-398A-42B9-AA87-E3604AD6E783}"/>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Pct</c:v>
                </c:pt>
              </c:strCache>
            </c:strRef>
          </c:tx>
          <c:spPr>
            <a:solidFill>
              <a:schemeClr val="accent5"/>
            </a:solidFill>
          </c:spPr>
          <c:invertIfNegative val="0"/>
          <c:dPt>
            <c:idx val="0"/>
            <c:invertIfNegative val="0"/>
            <c:bubble3D val="0"/>
            <c:extLst>
              <c:ext xmlns:c16="http://schemas.microsoft.com/office/drawing/2014/chart" uri="{C3380CC4-5D6E-409C-BE32-E72D297353CC}">
                <c16:uniqueId val="{00000001-C2AD-4BE7-AE19-527D50BFA04D}"/>
              </c:ext>
            </c:extLst>
          </c:dPt>
          <c:dPt>
            <c:idx val="1"/>
            <c:invertIfNegative val="0"/>
            <c:bubble3D val="0"/>
            <c:extLst>
              <c:ext xmlns:c16="http://schemas.microsoft.com/office/drawing/2014/chart" uri="{C3380CC4-5D6E-409C-BE32-E72D297353CC}">
                <c16:uniqueId val="{00000003-C2AD-4BE7-AE19-527D50BFA04D}"/>
              </c:ext>
            </c:extLst>
          </c:dPt>
          <c:dPt>
            <c:idx val="2"/>
            <c:invertIfNegative val="0"/>
            <c:bubble3D val="0"/>
            <c:extLst>
              <c:ext xmlns:c16="http://schemas.microsoft.com/office/drawing/2014/chart" uri="{C3380CC4-5D6E-409C-BE32-E72D297353CC}">
                <c16:uniqueId val="{00000005-C2AD-4BE7-AE19-527D50BFA04D}"/>
              </c:ext>
            </c:extLst>
          </c:dPt>
          <c:dPt>
            <c:idx val="3"/>
            <c:invertIfNegative val="0"/>
            <c:bubble3D val="0"/>
            <c:extLst>
              <c:ext xmlns:c16="http://schemas.microsoft.com/office/drawing/2014/chart" uri="{C3380CC4-5D6E-409C-BE32-E72D297353CC}">
                <c16:uniqueId val="{00000007-C2AD-4BE7-AE19-527D50BFA04D}"/>
              </c:ext>
            </c:extLst>
          </c:dPt>
          <c:dPt>
            <c:idx val="4"/>
            <c:invertIfNegative val="0"/>
            <c:bubble3D val="0"/>
            <c:extLst>
              <c:ext xmlns:c16="http://schemas.microsoft.com/office/drawing/2014/chart" uri="{C3380CC4-5D6E-409C-BE32-E72D297353CC}">
                <c16:uniqueId val="{00000009-C2AD-4BE7-AE19-527D50BFA04D}"/>
              </c:ext>
            </c:extLst>
          </c:dPt>
          <c:dPt>
            <c:idx val="5"/>
            <c:invertIfNegative val="0"/>
            <c:bubble3D val="0"/>
            <c:extLst>
              <c:ext xmlns:c16="http://schemas.microsoft.com/office/drawing/2014/chart" uri="{C3380CC4-5D6E-409C-BE32-E72D297353CC}">
                <c16:uniqueId val="{0000000B-C2AD-4BE7-AE19-527D50BFA04D}"/>
              </c:ext>
            </c:extLst>
          </c:dPt>
          <c:dPt>
            <c:idx val="7"/>
            <c:invertIfNegative val="0"/>
            <c:bubble3D val="0"/>
            <c:extLst>
              <c:ext xmlns:c16="http://schemas.microsoft.com/office/drawing/2014/chart" uri="{C3380CC4-5D6E-409C-BE32-E72D297353CC}">
                <c16:uniqueId val="{0000000D-C2AD-4BE7-AE19-527D50BFA04D}"/>
              </c:ext>
            </c:extLst>
          </c:dPt>
          <c:dPt>
            <c:idx val="8"/>
            <c:invertIfNegative val="0"/>
            <c:bubble3D val="0"/>
            <c:extLst>
              <c:ext xmlns:c16="http://schemas.microsoft.com/office/drawing/2014/chart" uri="{C3380CC4-5D6E-409C-BE32-E72D297353CC}">
                <c16:uniqueId val="{0000000F-C2AD-4BE7-AE19-527D50BFA04D}"/>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White</c:v>
                </c:pt>
                <c:pt idx="1">
                  <c:v>Hispanic</c:v>
                </c:pt>
                <c:pt idx="2">
                  <c:v>Black or African American</c:v>
                </c:pt>
                <c:pt idx="3">
                  <c:v>American Indian or Alaskan Native</c:v>
                </c:pt>
                <c:pt idx="4">
                  <c:v>Asian</c:v>
                </c:pt>
                <c:pt idx="5">
                  <c:v>Native Hawaiian or Other Pacific Islander</c:v>
                </c:pt>
              </c:strCache>
            </c:strRef>
          </c:cat>
          <c:val>
            <c:numRef>
              <c:f>Sheet1!$B$2:$B$7</c:f>
              <c:numCache>
                <c:formatCode>0%</c:formatCode>
                <c:ptCount val="6"/>
                <c:pt idx="0">
                  <c:v>0.75900000000000001</c:v>
                </c:pt>
                <c:pt idx="1">
                  <c:v>0.1903</c:v>
                </c:pt>
                <c:pt idx="2">
                  <c:v>2.2100000000000002E-2</c:v>
                </c:pt>
                <c:pt idx="3">
                  <c:v>1.8100000000000002E-2</c:v>
                </c:pt>
                <c:pt idx="4">
                  <c:v>1.0200000000000001E-2</c:v>
                </c:pt>
                <c:pt idx="5">
                  <c:v>0</c:v>
                </c:pt>
              </c:numCache>
            </c:numRef>
          </c:val>
          <c:extLst>
            <c:ext xmlns:c16="http://schemas.microsoft.com/office/drawing/2014/chart" uri="{C3380CC4-5D6E-409C-BE32-E72D297353CC}">
              <c16:uniqueId val="{00000010-C2AD-4BE7-AE19-527D50BFA04D}"/>
            </c:ext>
          </c:extLst>
        </c:ser>
        <c:dLbls>
          <c:showLegendKey val="0"/>
          <c:showVal val="0"/>
          <c:showCatName val="0"/>
          <c:showSerName val="0"/>
          <c:showPercent val="0"/>
          <c:showBubbleSize val="0"/>
        </c:dLbls>
        <c:gapWidth val="150"/>
        <c:shape val="box"/>
        <c:axId val="344238952"/>
        <c:axId val="344239344"/>
        <c:axId val="0"/>
      </c:bar3DChart>
      <c:catAx>
        <c:axId val="344238952"/>
        <c:scaling>
          <c:orientation val="minMax"/>
        </c:scaling>
        <c:delete val="0"/>
        <c:axPos val="b"/>
        <c:numFmt formatCode="General" sourceLinked="0"/>
        <c:majorTickMark val="out"/>
        <c:minorTickMark val="none"/>
        <c:tickLblPos val="nextTo"/>
        <c:txPr>
          <a:bodyPr/>
          <a:lstStyle/>
          <a:p>
            <a:pPr>
              <a:defRPr b="1"/>
            </a:pPr>
            <a:endParaRPr lang="en-US"/>
          </a:p>
        </c:txPr>
        <c:crossAx val="344239344"/>
        <c:crosses val="autoZero"/>
        <c:auto val="1"/>
        <c:lblAlgn val="ctr"/>
        <c:lblOffset val="100"/>
        <c:noMultiLvlLbl val="0"/>
      </c:catAx>
      <c:valAx>
        <c:axId val="344239344"/>
        <c:scaling>
          <c:orientation val="minMax"/>
        </c:scaling>
        <c:delete val="0"/>
        <c:axPos val="l"/>
        <c:majorGridlines/>
        <c:numFmt formatCode="0%" sourceLinked="1"/>
        <c:majorTickMark val="out"/>
        <c:minorTickMark val="none"/>
        <c:tickLblPos val="nextTo"/>
        <c:txPr>
          <a:bodyPr/>
          <a:lstStyle/>
          <a:p>
            <a:pPr>
              <a:defRPr sz="1600" b="1"/>
            </a:pPr>
            <a:endParaRPr lang="en-US"/>
          </a:p>
        </c:txPr>
        <c:crossAx val="344238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Pct</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1-C2AD-4BE7-AE19-527D50BFA04D}"/>
              </c:ext>
            </c:extLst>
          </c:dPt>
          <c:dPt>
            <c:idx val="1"/>
            <c:invertIfNegative val="0"/>
            <c:bubble3D val="0"/>
            <c:extLst>
              <c:ext xmlns:c16="http://schemas.microsoft.com/office/drawing/2014/chart" uri="{C3380CC4-5D6E-409C-BE32-E72D297353CC}">
                <c16:uniqueId val="{00000003-C2AD-4BE7-AE19-527D50BFA04D}"/>
              </c:ext>
            </c:extLst>
          </c:dPt>
          <c:dPt>
            <c:idx val="2"/>
            <c:invertIfNegative val="0"/>
            <c:bubble3D val="0"/>
            <c:extLst>
              <c:ext xmlns:c16="http://schemas.microsoft.com/office/drawing/2014/chart" uri="{C3380CC4-5D6E-409C-BE32-E72D297353CC}">
                <c16:uniqueId val="{00000005-C2AD-4BE7-AE19-527D50BFA04D}"/>
              </c:ext>
            </c:extLst>
          </c:dPt>
          <c:dPt>
            <c:idx val="3"/>
            <c:invertIfNegative val="0"/>
            <c:bubble3D val="0"/>
            <c:extLst>
              <c:ext xmlns:c16="http://schemas.microsoft.com/office/drawing/2014/chart" uri="{C3380CC4-5D6E-409C-BE32-E72D297353CC}">
                <c16:uniqueId val="{00000007-C2AD-4BE7-AE19-527D50BFA04D}"/>
              </c:ext>
            </c:extLst>
          </c:dPt>
          <c:dPt>
            <c:idx val="4"/>
            <c:invertIfNegative val="0"/>
            <c:bubble3D val="0"/>
            <c:extLst>
              <c:ext xmlns:c16="http://schemas.microsoft.com/office/drawing/2014/chart" uri="{C3380CC4-5D6E-409C-BE32-E72D297353CC}">
                <c16:uniqueId val="{00000009-C2AD-4BE7-AE19-527D50BFA04D}"/>
              </c:ext>
            </c:extLst>
          </c:dPt>
          <c:dPt>
            <c:idx val="5"/>
            <c:invertIfNegative val="0"/>
            <c:bubble3D val="0"/>
            <c:extLst>
              <c:ext xmlns:c16="http://schemas.microsoft.com/office/drawing/2014/chart" uri="{C3380CC4-5D6E-409C-BE32-E72D297353CC}">
                <c16:uniqueId val="{0000000B-C2AD-4BE7-AE19-527D50BFA04D}"/>
              </c:ext>
            </c:extLst>
          </c:dPt>
          <c:dPt>
            <c:idx val="7"/>
            <c:invertIfNegative val="0"/>
            <c:bubble3D val="0"/>
            <c:extLst>
              <c:ext xmlns:c16="http://schemas.microsoft.com/office/drawing/2014/chart" uri="{C3380CC4-5D6E-409C-BE32-E72D297353CC}">
                <c16:uniqueId val="{0000000D-C2AD-4BE7-AE19-527D50BFA04D}"/>
              </c:ext>
            </c:extLst>
          </c:dPt>
          <c:dPt>
            <c:idx val="8"/>
            <c:invertIfNegative val="0"/>
            <c:bubble3D val="0"/>
            <c:extLst>
              <c:ext xmlns:c16="http://schemas.microsoft.com/office/drawing/2014/chart" uri="{C3380CC4-5D6E-409C-BE32-E72D297353CC}">
                <c16:uniqueId val="{0000000F-C2AD-4BE7-AE19-527D50BFA04D}"/>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WMS</c:v>
                </c:pt>
                <c:pt idx="1">
                  <c:v>WHS</c:v>
                </c:pt>
                <c:pt idx="2">
                  <c:v>WIS</c:v>
                </c:pt>
                <c:pt idx="3">
                  <c:v>TEAM</c:v>
                </c:pt>
                <c:pt idx="4">
                  <c:v>LRA</c:v>
                </c:pt>
                <c:pt idx="5">
                  <c:v>Yale</c:v>
                </c:pt>
              </c:strCache>
            </c:strRef>
          </c:cat>
          <c:val>
            <c:numRef>
              <c:f>Sheet1!$B$2:$B$7</c:f>
              <c:numCache>
                <c:formatCode>0%</c:formatCode>
                <c:ptCount val="6"/>
                <c:pt idx="0">
                  <c:v>0.52839999999999998</c:v>
                </c:pt>
                <c:pt idx="1">
                  <c:v>0.28189999999999998</c:v>
                </c:pt>
                <c:pt idx="2">
                  <c:v>0.1429</c:v>
                </c:pt>
                <c:pt idx="3">
                  <c:v>3.8699999999999998E-2</c:v>
                </c:pt>
                <c:pt idx="4">
                  <c:v>7.7999999999999996E-3</c:v>
                </c:pt>
                <c:pt idx="5">
                  <c:v>0</c:v>
                </c:pt>
              </c:numCache>
            </c:numRef>
          </c:val>
          <c:extLst>
            <c:ext xmlns:c16="http://schemas.microsoft.com/office/drawing/2014/chart" uri="{C3380CC4-5D6E-409C-BE32-E72D297353CC}">
              <c16:uniqueId val="{00000010-C2AD-4BE7-AE19-527D50BFA04D}"/>
            </c:ext>
          </c:extLst>
        </c:ser>
        <c:dLbls>
          <c:showLegendKey val="0"/>
          <c:showVal val="0"/>
          <c:showCatName val="0"/>
          <c:showSerName val="0"/>
          <c:showPercent val="0"/>
          <c:showBubbleSize val="0"/>
        </c:dLbls>
        <c:gapWidth val="150"/>
        <c:shape val="box"/>
        <c:axId val="344238952"/>
        <c:axId val="344239344"/>
        <c:axId val="0"/>
      </c:bar3DChart>
      <c:catAx>
        <c:axId val="344238952"/>
        <c:scaling>
          <c:orientation val="minMax"/>
        </c:scaling>
        <c:delete val="0"/>
        <c:axPos val="b"/>
        <c:numFmt formatCode="General" sourceLinked="0"/>
        <c:majorTickMark val="out"/>
        <c:minorTickMark val="none"/>
        <c:tickLblPos val="nextTo"/>
        <c:txPr>
          <a:bodyPr/>
          <a:lstStyle/>
          <a:p>
            <a:pPr>
              <a:defRPr b="1"/>
            </a:pPr>
            <a:endParaRPr lang="en-US"/>
          </a:p>
        </c:txPr>
        <c:crossAx val="344239344"/>
        <c:crosses val="autoZero"/>
        <c:auto val="1"/>
        <c:lblAlgn val="ctr"/>
        <c:lblOffset val="100"/>
        <c:noMultiLvlLbl val="0"/>
      </c:catAx>
      <c:valAx>
        <c:axId val="344239344"/>
        <c:scaling>
          <c:orientation val="minMax"/>
        </c:scaling>
        <c:delete val="0"/>
        <c:axPos val="l"/>
        <c:majorGridlines/>
        <c:numFmt formatCode="0%" sourceLinked="1"/>
        <c:majorTickMark val="out"/>
        <c:minorTickMark val="none"/>
        <c:tickLblPos val="nextTo"/>
        <c:txPr>
          <a:bodyPr/>
          <a:lstStyle/>
          <a:p>
            <a:pPr>
              <a:defRPr sz="1600" b="1"/>
            </a:pPr>
            <a:endParaRPr lang="en-US"/>
          </a:p>
        </c:txPr>
        <c:crossAx val="344238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dLbl>
              <c:idx val="1"/>
              <c:layout>
                <c:manualLayout>
                  <c:x val="3.8464202391367691E-2"/>
                  <c:y val="8.2089049336019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B1-4E9C-9883-773E50AC9100}"/>
                </c:ext>
              </c:extLst>
            </c:dLbl>
            <c:dLbl>
              <c:idx val="2"/>
              <c:layout>
                <c:manualLayout>
                  <c:x val="2.0696024108097542E-2"/>
                  <c:y val="8.4317746300621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0E-4B23-9205-C102F4894743}"/>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Resident</c:v>
                </c:pt>
                <c:pt idx="1">
                  <c:v>Choice</c:v>
                </c:pt>
              </c:strCache>
            </c:strRef>
          </c:cat>
          <c:val>
            <c:numRef>
              <c:f>Sheet1!$B$2:$B$3</c:f>
              <c:numCache>
                <c:formatCode>0%</c:formatCode>
                <c:ptCount val="2"/>
                <c:pt idx="0">
                  <c:v>0.95</c:v>
                </c:pt>
                <c:pt idx="1">
                  <c:v>0.05</c:v>
                </c:pt>
              </c:numCache>
            </c:numRef>
          </c:val>
          <c:extLst>
            <c:ext xmlns:c16="http://schemas.microsoft.com/office/drawing/2014/chart" uri="{C3380CC4-5D6E-409C-BE32-E72D297353CC}">
              <c16:uniqueId val="{00000001-A9B1-4E9C-9883-773E50AC9100}"/>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Connectedness!$B$2</c:f>
              <c:strCache>
                <c:ptCount val="1"/>
                <c:pt idx="0">
                  <c:v>Always</c:v>
                </c:pt>
              </c:strCache>
            </c:strRef>
          </c:tx>
          <c:spPr>
            <a:solidFill>
              <a:srgbClr val="0099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Connectedness!$A$3:$A$7</c:f>
              <c:strCache>
                <c:ptCount val="5"/>
                <c:pt idx="0">
                  <c:v>I feel comfortable participating in class.</c:v>
                </c:pt>
                <c:pt idx="1">
                  <c:v>My classmates care about me.</c:v>
                </c:pt>
                <c:pt idx="2">
                  <c:v>I feel I belong at this school.</c:v>
                </c:pt>
                <c:pt idx="3">
                  <c:v>I have good relationships with adults.</c:v>
                </c:pt>
                <c:pt idx="4">
                  <c:v>I participate in one or more clubs, sports and activities.</c:v>
                </c:pt>
              </c:strCache>
            </c:strRef>
          </c:cat>
          <c:val>
            <c:numRef>
              <c:f>Connectedness!$B$3:$B$7</c:f>
              <c:numCache>
                <c:formatCode>0%</c:formatCode>
                <c:ptCount val="5"/>
                <c:pt idx="0">
                  <c:v>0.38</c:v>
                </c:pt>
                <c:pt idx="1">
                  <c:v>0.25</c:v>
                </c:pt>
                <c:pt idx="2">
                  <c:v>0.42</c:v>
                </c:pt>
                <c:pt idx="3">
                  <c:v>0.47</c:v>
                </c:pt>
                <c:pt idx="4">
                  <c:v>0.43</c:v>
                </c:pt>
              </c:numCache>
            </c:numRef>
          </c:val>
          <c:extLst>
            <c:ext xmlns:c16="http://schemas.microsoft.com/office/drawing/2014/chart" uri="{C3380CC4-5D6E-409C-BE32-E72D297353CC}">
              <c16:uniqueId val="{00000000-83EC-4261-AAF1-4EE263C01139}"/>
            </c:ext>
          </c:extLst>
        </c:ser>
        <c:ser>
          <c:idx val="1"/>
          <c:order val="1"/>
          <c:tx>
            <c:strRef>
              <c:f>Connectedness!$C$2</c:f>
              <c:strCache>
                <c:ptCount val="1"/>
                <c:pt idx="0">
                  <c:v>Usually</c:v>
                </c:pt>
              </c:strCache>
            </c:strRef>
          </c:tx>
          <c:spPr>
            <a:solidFill>
              <a:srgbClr val="0070C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Connectedness!$A$3:$A$7</c:f>
              <c:strCache>
                <c:ptCount val="5"/>
                <c:pt idx="0">
                  <c:v>I feel comfortable participating in class.</c:v>
                </c:pt>
                <c:pt idx="1">
                  <c:v>My classmates care about me.</c:v>
                </c:pt>
                <c:pt idx="2">
                  <c:v>I feel I belong at this school.</c:v>
                </c:pt>
                <c:pt idx="3">
                  <c:v>I have good relationships with adults.</c:v>
                </c:pt>
                <c:pt idx="4">
                  <c:v>I participate in one or more clubs, sports and activities.</c:v>
                </c:pt>
              </c:strCache>
            </c:strRef>
          </c:cat>
          <c:val>
            <c:numRef>
              <c:f>Connectedness!$C$3:$C$7</c:f>
              <c:numCache>
                <c:formatCode>0%</c:formatCode>
                <c:ptCount val="5"/>
                <c:pt idx="0">
                  <c:v>0.35</c:v>
                </c:pt>
                <c:pt idx="1">
                  <c:v>0.28999999999999998</c:v>
                </c:pt>
                <c:pt idx="2">
                  <c:v>0.26</c:v>
                </c:pt>
                <c:pt idx="3">
                  <c:v>0.35</c:v>
                </c:pt>
                <c:pt idx="4">
                  <c:v>0.17</c:v>
                </c:pt>
              </c:numCache>
            </c:numRef>
          </c:val>
          <c:extLst>
            <c:ext xmlns:c16="http://schemas.microsoft.com/office/drawing/2014/chart" uri="{C3380CC4-5D6E-409C-BE32-E72D297353CC}">
              <c16:uniqueId val="{00000001-83EC-4261-AAF1-4EE263C01139}"/>
            </c:ext>
          </c:extLst>
        </c:ser>
        <c:ser>
          <c:idx val="2"/>
          <c:order val="2"/>
          <c:tx>
            <c:strRef>
              <c:f>Connectedness!$D$2</c:f>
              <c:strCache>
                <c:ptCount val="1"/>
                <c:pt idx="0">
                  <c:v>Sometimes</c:v>
                </c:pt>
              </c:strCache>
            </c:strRef>
          </c:tx>
          <c:spPr>
            <a:solidFill>
              <a:srgbClr val="FFFF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Connectedness!$A$3:$A$7</c:f>
              <c:strCache>
                <c:ptCount val="5"/>
                <c:pt idx="0">
                  <c:v>I feel comfortable participating in class.</c:v>
                </c:pt>
                <c:pt idx="1">
                  <c:v>My classmates care about me.</c:v>
                </c:pt>
                <c:pt idx="2">
                  <c:v>I feel I belong at this school.</c:v>
                </c:pt>
                <c:pt idx="3">
                  <c:v>I have good relationships with adults.</c:v>
                </c:pt>
                <c:pt idx="4">
                  <c:v>I participate in one or more clubs, sports and activities.</c:v>
                </c:pt>
              </c:strCache>
            </c:strRef>
          </c:cat>
          <c:val>
            <c:numRef>
              <c:f>Connectedness!$D$3:$D$7</c:f>
              <c:numCache>
                <c:formatCode>0%</c:formatCode>
                <c:ptCount val="5"/>
                <c:pt idx="0">
                  <c:v>0.21</c:v>
                </c:pt>
                <c:pt idx="1">
                  <c:v>0.23</c:v>
                </c:pt>
                <c:pt idx="2">
                  <c:v>0.2</c:v>
                </c:pt>
                <c:pt idx="3">
                  <c:v>0.14000000000000001</c:v>
                </c:pt>
                <c:pt idx="4">
                  <c:v>0.15</c:v>
                </c:pt>
              </c:numCache>
            </c:numRef>
          </c:val>
          <c:extLst>
            <c:ext xmlns:c16="http://schemas.microsoft.com/office/drawing/2014/chart" uri="{C3380CC4-5D6E-409C-BE32-E72D297353CC}">
              <c16:uniqueId val="{00000002-83EC-4261-AAF1-4EE263C01139}"/>
            </c:ext>
          </c:extLst>
        </c:ser>
        <c:ser>
          <c:idx val="3"/>
          <c:order val="3"/>
          <c:tx>
            <c:strRef>
              <c:f>Connectedness!$E$2</c:f>
              <c:strCache>
                <c:ptCount val="1"/>
                <c:pt idx="0">
                  <c:v>Never</c:v>
                </c:pt>
              </c:strCache>
            </c:strRef>
          </c:tx>
          <c:spPr>
            <a:solidFill>
              <a:srgbClr val="FF0000"/>
            </a:solidFill>
            <a:ln>
              <a:noFill/>
            </a:ln>
            <a:effectLst/>
            <a:sp3d/>
          </c:spPr>
          <c:invertIfNegative val="0"/>
          <c:dLbls>
            <c:dLbl>
              <c:idx val="0"/>
              <c:layout>
                <c:manualLayout>
                  <c:x val="6.9444444444444441E-3"/>
                  <c:y val="-2.3809523809523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2E-45C7-AEA9-53CEFAD2AFBB}"/>
                </c:ext>
              </c:extLst>
            </c:dLbl>
            <c:dLbl>
              <c:idx val="3"/>
              <c:layout>
                <c:manualLayout>
                  <c:x val="7.4131671041119864E-3"/>
                  <c:y val="-3.7368578927634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EC-4261-AAF1-4EE263C011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Connectedness!$A$3:$A$7</c:f>
              <c:strCache>
                <c:ptCount val="5"/>
                <c:pt idx="0">
                  <c:v>I feel comfortable participating in class.</c:v>
                </c:pt>
                <c:pt idx="1">
                  <c:v>My classmates care about me.</c:v>
                </c:pt>
                <c:pt idx="2">
                  <c:v>I feel I belong at this school.</c:v>
                </c:pt>
                <c:pt idx="3">
                  <c:v>I have good relationships with adults.</c:v>
                </c:pt>
                <c:pt idx="4">
                  <c:v>I participate in one or more clubs, sports and activities.</c:v>
                </c:pt>
              </c:strCache>
            </c:strRef>
          </c:cat>
          <c:val>
            <c:numRef>
              <c:f>Connectedness!$E$3:$E$7</c:f>
              <c:numCache>
                <c:formatCode>0%</c:formatCode>
                <c:ptCount val="5"/>
                <c:pt idx="0">
                  <c:v>0.05</c:v>
                </c:pt>
                <c:pt idx="1">
                  <c:v>7.0000000000000007E-2</c:v>
                </c:pt>
                <c:pt idx="2">
                  <c:v>0.08</c:v>
                </c:pt>
                <c:pt idx="3">
                  <c:v>0.02</c:v>
                </c:pt>
                <c:pt idx="4">
                  <c:v>0.21</c:v>
                </c:pt>
              </c:numCache>
            </c:numRef>
          </c:val>
          <c:extLst>
            <c:ext xmlns:c16="http://schemas.microsoft.com/office/drawing/2014/chart" uri="{C3380CC4-5D6E-409C-BE32-E72D297353CC}">
              <c16:uniqueId val="{00000004-83EC-4261-AAF1-4EE263C01139}"/>
            </c:ext>
          </c:extLst>
        </c:ser>
        <c:ser>
          <c:idx val="4"/>
          <c:order val="4"/>
          <c:tx>
            <c:strRef>
              <c:f>Connectedness!$F$2</c:f>
              <c:strCache>
                <c:ptCount val="1"/>
                <c:pt idx="0">
                  <c:v>Don't know</c:v>
                </c:pt>
              </c:strCache>
            </c:strRef>
          </c:tx>
          <c:spPr>
            <a:solidFill>
              <a:schemeClr val="bg1">
                <a:lumMod val="75000"/>
              </a:schemeClr>
            </a:solidFill>
            <a:ln>
              <a:noFill/>
            </a:ln>
            <a:effectLst/>
            <a:sp3d/>
          </c:spPr>
          <c:invertIfNegative val="0"/>
          <c:dLbls>
            <c:dLbl>
              <c:idx val="0"/>
              <c:layout>
                <c:manualLayout>
                  <c:x val="1.8055555555555554E-2"/>
                  <c:y val="1.6666666666666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2E-45C7-AEA9-53CEFAD2AFBB}"/>
                </c:ext>
              </c:extLst>
            </c:dLbl>
            <c:dLbl>
              <c:idx val="2"/>
              <c:layout>
                <c:manualLayout>
                  <c:x val="1.2500000000000001E-2"/>
                  <c:y val="-8.730057879785138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ED-4849-A188-F73EE929A3A0}"/>
                </c:ext>
              </c:extLst>
            </c:dLbl>
            <c:dLbl>
              <c:idx val="3"/>
              <c:layout>
                <c:manualLayout>
                  <c:x val="1.8449912510936133E-2"/>
                  <c:y val="-8.18241469816272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EC-4261-AAF1-4EE263C01139}"/>
                </c:ext>
              </c:extLst>
            </c:dLbl>
            <c:dLbl>
              <c:idx val="4"/>
              <c:layout>
                <c:manualLayout>
                  <c:x val="1.25000000000000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ED-4849-A188-F73EE929A3A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Connectedness!$A$3:$A$7</c:f>
              <c:strCache>
                <c:ptCount val="5"/>
                <c:pt idx="0">
                  <c:v>I feel comfortable participating in class.</c:v>
                </c:pt>
                <c:pt idx="1">
                  <c:v>My classmates care about me.</c:v>
                </c:pt>
                <c:pt idx="2">
                  <c:v>I feel I belong at this school.</c:v>
                </c:pt>
                <c:pt idx="3">
                  <c:v>I have good relationships with adults.</c:v>
                </c:pt>
                <c:pt idx="4">
                  <c:v>I participate in one or more clubs, sports and activities.</c:v>
                </c:pt>
              </c:strCache>
            </c:strRef>
          </c:cat>
          <c:val>
            <c:numRef>
              <c:f>Connectedness!$F$3:$F$7</c:f>
              <c:numCache>
                <c:formatCode>0%</c:formatCode>
                <c:ptCount val="5"/>
                <c:pt idx="0">
                  <c:v>0.02</c:v>
                </c:pt>
                <c:pt idx="1">
                  <c:v>0.17</c:v>
                </c:pt>
                <c:pt idx="2">
                  <c:v>0.04</c:v>
                </c:pt>
                <c:pt idx="3">
                  <c:v>0.02</c:v>
                </c:pt>
                <c:pt idx="4">
                  <c:v>0.04</c:v>
                </c:pt>
              </c:numCache>
            </c:numRef>
          </c:val>
          <c:extLst>
            <c:ext xmlns:c16="http://schemas.microsoft.com/office/drawing/2014/chart" uri="{C3380CC4-5D6E-409C-BE32-E72D297353CC}">
              <c16:uniqueId val="{00000006-83EC-4261-AAF1-4EE263C01139}"/>
            </c:ext>
          </c:extLst>
        </c:ser>
        <c:dLbls>
          <c:showLegendKey val="0"/>
          <c:showVal val="1"/>
          <c:showCatName val="0"/>
          <c:showSerName val="0"/>
          <c:showPercent val="0"/>
          <c:showBubbleSize val="0"/>
        </c:dLbls>
        <c:gapWidth val="150"/>
        <c:shape val="box"/>
        <c:axId val="566310128"/>
        <c:axId val="566310520"/>
        <c:axId val="0"/>
      </c:bar3DChart>
      <c:catAx>
        <c:axId val="566310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6310520"/>
        <c:crosses val="autoZero"/>
        <c:auto val="1"/>
        <c:lblAlgn val="ctr"/>
        <c:lblOffset val="100"/>
        <c:noMultiLvlLbl val="0"/>
      </c:catAx>
      <c:valAx>
        <c:axId val="566310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10128"/>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Connectedness!$B$17</c:f>
              <c:strCache>
                <c:ptCount val="1"/>
                <c:pt idx="0">
                  <c:v>Male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Connectedness!$A$18:$A$26</c:f>
              <c:strCache>
                <c:ptCount val="9"/>
                <c:pt idx="0">
                  <c:v>4th</c:v>
                </c:pt>
                <c:pt idx="1">
                  <c:v>5th</c:v>
                </c:pt>
                <c:pt idx="2">
                  <c:v>6th</c:v>
                </c:pt>
                <c:pt idx="3">
                  <c:v>7th</c:v>
                </c:pt>
                <c:pt idx="4">
                  <c:v>8th</c:v>
                </c:pt>
                <c:pt idx="5">
                  <c:v>9th</c:v>
                </c:pt>
                <c:pt idx="6">
                  <c:v>10th</c:v>
                </c:pt>
                <c:pt idx="7">
                  <c:v>11th</c:v>
                </c:pt>
                <c:pt idx="8">
                  <c:v>12th </c:v>
                </c:pt>
              </c:strCache>
            </c:strRef>
          </c:cat>
          <c:val>
            <c:numRef>
              <c:f>Connectedness!$B$18:$B$26</c:f>
              <c:numCache>
                <c:formatCode>0%</c:formatCode>
                <c:ptCount val="9"/>
                <c:pt idx="0">
                  <c:v>0.44</c:v>
                </c:pt>
                <c:pt idx="1">
                  <c:v>0.5</c:v>
                </c:pt>
                <c:pt idx="2">
                  <c:v>0.51</c:v>
                </c:pt>
                <c:pt idx="3">
                  <c:v>0.36</c:v>
                </c:pt>
                <c:pt idx="4">
                  <c:v>0.46</c:v>
                </c:pt>
                <c:pt idx="5">
                  <c:v>0.34</c:v>
                </c:pt>
                <c:pt idx="6">
                  <c:v>0.28999999999999998</c:v>
                </c:pt>
                <c:pt idx="7">
                  <c:v>0.3</c:v>
                </c:pt>
                <c:pt idx="8">
                  <c:v>0.34</c:v>
                </c:pt>
              </c:numCache>
            </c:numRef>
          </c:val>
          <c:smooth val="0"/>
          <c:extLst>
            <c:ext xmlns:c16="http://schemas.microsoft.com/office/drawing/2014/chart" uri="{C3380CC4-5D6E-409C-BE32-E72D297353CC}">
              <c16:uniqueId val="{00000000-6740-409E-BFBD-8738900E2593}"/>
            </c:ext>
          </c:extLst>
        </c:ser>
        <c:ser>
          <c:idx val="1"/>
          <c:order val="1"/>
          <c:tx>
            <c:strRef>
              <c:f>Connectedness!$C$17</c:f>
              <c:strCache>
                <c:ptCount val="1"/>
                <c:pt idx="0">
                  <c:v>Female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Connectedness!$A$18:$A$26</c:f>
              <c:strCache>
                <c:ptCount val="9"/>
                <c:pt idx="0">
                  <c:v>4th</c:v>
                </c:pt>
                <c:pt idx="1">
                  <c:v>5th</c:v>
                </c:pt>
                <c:pt idx="2">
                  <c:v>6th</c:v>
                </c:pt>
                <c:pt idx="3">
                  <c:v>7th</c:v>
                </c:pt>
                <c:pt idx="4">
                  <c:v>8th</c:v>
                </c:pt>
                <c:pt idx="5">
                  <c:v>9th</c:v>
                </c:pt>
                <c:pt idx="6">
                  <c:v>10th</c:v>
                </c:pt>
                <c:pt idx="7">
                  <c:v>11th</c:v>
                </c:pt>
                <c:pt idx="8">
                  <c:v>12th </c:v>
                </c:pt>
              </c:strCache>
            </c:strRef>
          </c:cat>
          <c:val>
            <c:numRef>
              <c:f>Connectedness!$C$18:$C$26</c:f>
              <c:numCache>
                <c:formatCode>0%</c:formatCode>
                <c:ptCount val="9"/>
                <c:pt idx="0">
                  <c:v>0.56000000000000005</c:v>
                </c:pt>
                <c:pt idx="1">
                  <c:v>0.54</c:v>
                </c:pt>
                <c:pt idx="2">
                  <c:v>0.49</c:v>
                </c:pt>
                <c:pt idx="3">
                  <c:v>0.39</c:v>
                </c:pt>
                <c:pt idx="4">
                  <c:v>0.34</c:v>
                </c:pt>
                <c:pt idx="5">
                  <c:v>0.31</c:v>
                </c:pt>
                <c:pt idx="6">
                  <c:v>0.26</c:v>
                </c:pt>
                <c:pt idx="7">
                  <c:v>0.25</c:v>
                </c:pt>
                <c:pt idx="8">
                  <c:v>0.28000000000000003</c:v>
                </c:pt>
              </c:numCache>
            </c:numRef>
          </c:val>
          <c:smooth val="0"/>
          <c:extLst>
            <c:ext xmlns:c16="http://schemas.microsoft.com/office/drawing/2014/chart" uri="{C3380CC4-5D6E-409C-BE32-E72D297353CC}">
              <c16:uniqueId val="{00000001-6740-409E-BFBD-8738900E2593}"/>
            </c:ext>
          </c:extLst>
        </c:ser>
        <c:dLbls>
          <c:showLegendKey val="0"/>
          <c:showVal val="0"/>
          <c:showCatName val="0"/>
          <c:showSerName val="0"/>
          <c:showPercent val="0"/>
          <c:showBubbleSize val="0"/>
        </c:dLbls>
        <c:marker val="1"/>
        <c:smooth val="0"/>
        <c:axId val="566310912"/>
        <c:axId val="566321888"/>
        <c:extLst/>
      </c:lineChart>
      <c:catAx>
        <c:axId val="56631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21888"/>
        <c:crosses val="autoZero"/>
        <c:auto val="1"/>
        <c:lblAlgn val="ctr"/>
        <c:lblOffset val="100"/>
        <c:noMultiLvlLbl val="0"/>
      </c:catAx>
      <c:valAx>
        <c:axId val="566321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1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Connectedness!$B$2</c:f>
              <c:strCache>
                <c:ptCount val="1"/>
                <c:pt idx="0">
                  <c:v>Always</c:v>
                </c:pt>
              </c:strCache>
            </c:strRef>
          </c:tx>
          <c:spPr>
            <a:solidFill>
              <a:srgbClr val="0099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Connectedness!$A$3:$A$7</c:f>
              <c:strCache>
                <c:ptCount val="5"/>
                <c:pt idx="0">
                  <c:v>My classes challenge me.</c:v>
                </c:pt>
                <c:pt idx="1">
                  <c:v>When I accomplish/learn a skill, I push myself to learn something new.</c:v>
                </c:pt>
                <c:pt idx="2">
                  <c:v>If I commit to a task I will do what it takes to get it done.</c:v>
                </c:pt>
                <c:pt idx="3">
                  <c:v>I put my best effort into my school work.</c:v>
                </c:pt>
                <c:pt idx="4">
                  <c:v>I am able to get through challenging times.</c:v>
                </c:pt>
              </c:strCache>
            </c:strRef>
          </c:cat>
          <c:val>
            <c:numRef>
              <c:f>Connectedness!$B$3:$B$7</c:f>
              <c:numCache>
                <c:formatCode>0%</c:formatCode>
                <c:ptCount val="5"/>
                <c:pt idx="0">
                  <c:v>0.27</c:v>
                </c:pt>
                <c:pt idx="1">
                  <c:v>0.28000000000000003</c:v>
                </c:pt>
                <c:pt idx="2">
                  <c:v>0.4</c:v>
                </c:pt>
                <c:pt idx="3">
                  <c:v>0.43</c:v>
                </c:pt>
                <c:pt idx="4">
                  <c:v>0.31</c:v>
                </c:pt>
              </c:numCache>
            </c:numRef>
          </c:val>
          <c:extLst>
            <c:ext xmlns:c16="http://schemas.microsoft.com/office/drawing/2014/chart" uri="{C3380CC4-5D6E-409C-BE32-E72D297353CC}">
              <c16:uniqueId val="{00000000-83EC-4261-AAF1-4EE263C01139}"/>
            </c:ext>
          </c:extLst>
        </c:ser>
        <c:ser>
          <c:idx val="1"/>
          <c:order val="1"/>
          <c:tx>
            <c:strRef>
              <c:f>Connectedness!$C$2</c:f>
              <c:strCache>
                <c:ptCount val="1"/>
                <c:pt idx="0">
                  <c:v>Usually</c:v>
                </c:pt>
              </c:strCache>
            </c:strRef>
          </c:tx>
          <c:spPr>
            <a:solidFill>
              <a:srgbClr val="0070C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Connectedness!$A$3:$A$7</c:f>
              <c:strCache>
                <c:ptCount val="5"/>
                <c:pt idx="0">
                  <c:v>My classes challenge me.</c:v>
                </c:pt>
                <c:pt idx="1">
                  <c:v>When I accomplish/learn a skill, I push myself to learn something new.</c:v>
                </c:pt>
                <c:pt idx="2">
                  <c:v>If I commit to a task I will do what it takes to get it done.</c:v>
                </c:pt>
                <c:pt idx="3">
                  <c:v>I put my best effort into my school work.</c:v>
                </c:pt>
                <c:pt idx="4">
                  <c:v>I am able to get through challenging times.</c:v>
                </c:pt>
              </c:strCache>
            </c:strRef>
          </c:cat>
          <c:val>
            <c:numRef>
              <c:f>Connectedness!$C$3:$C$7</c:f>
              <c:numCache>
                <c:formatCode>0%</c:formatCode>
                <c:ptCount val="5"/>
                <c:pt idx="0">
                  <c:v>0.35</c:v>
                </c:pt>
                <c:pt idx="1">
                  <c:v>0.37</c:v>
                </c:pt>
                <c:pt idx="2">
                  <c:v>0.4</c:v>
                </c:pt>
                <c:pt idx="3">
                  <c:v>0.38</c:v>
                </c:pt>
                <c:pt idx="4">
                  <c:v>0.38</c:v>
                </c:pt>
              </c:numCache>
            </c:numRef>
          </c:val>
          <c:extLst>
            <c:ext xmlns:c16="http://schemas.microsoft.com/office/drawing/2014/chart" uri="{C3380CC4-5D6E-409C-BE32-E72D297353CC}">
              <c16:uniqueId val="{00000001-83EC-4261-AAF1-4EE263C01139}"/>
            </c:ext>
          </c:extLst>
        </c:ser>
        <c:ser>
          <c:idx val="2"/>
          <c:order val="2"/>
          <c:tx>
            <c:strRef>
              <c:f>Connectedness!$D$2</c:f>
              <c:strCache>
                <c:ptCount val="1"/>
                <c:pt idx="0">
                  <c:v>Sometimes</c:v>
                </c:pt>
              </c:strCache>
            </c:strRef>
          </c:tx>
          <c:spPr>
            <a:solidFill>
              <a:srgbClr val="FFFF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Connectedness!$A$3:$A$7</c:f>
              <c:strCache>
                <c:ptCount val="5"/>
                <c:pt idx="0">
                  <c:v>My classes challenge me.</c:v>
                </c:pt>
                <c:pt idx="1">
                  <c:v>When I accomplish/learn a skill, I push myself to learn something new.</c:v>
                </c:pt>
                <c:pt idx="2">
                  <c:v>If I commit to a task I will do what it takes to get it done.</c:v>
                </c:pt>
                <c:pt idx="3">
                  <c:v>I put my best effort into my school work.</c:v>
                </c:pt>
                <c:pt idx="4">
                  <c:v>I am able to get through challenging times.</c:v>
                </c:pt>
              </c:strCache>
            </c:strRef>
          </c:cat>
          <c:val>
            <c:numRef>
              <c:f>Connectedness!$D$3:$D$7</c:f>
              <c:numCache>
                <c:formatCode>0%</c:formatCode>
                <c:ptCount val="5"/>
                <c:pt idx="0">
                  <c:v>0.3</c:v>
                </c:pt>
                <c:pt idx="1">
                  <c:v>0.3</c:v>
                </c:pt>
                <c:pt idx="2">
                  <c:v>0.18</c:v>
                </c:pt>
                <c:pt idx="3">
                  <c:v>0.16</c:v>
                </c:pt>
                <c:pt idx="4">
                  <c:v>0.27</c:v>
                </c:pt>
              </c:numCache>
            </c:numRef>
          </c:val>
          <c:extLst>
            <c:ext xmlns:c16="http://schemas.microsoft.com/office/drawing/2014/chart" uri="{C3380CC4-5D6E-409C-BE32-E72D297353CC}">
              <c16:uniqueId val="{00000002-83EC-4261-AAF1-4EE263C01139}"/>
            </c:ext>
          </c:extLst>
        </c:ser>
        <c:ser>
          <c:idx val="3"/>
          <c:order val="3"/>
          <c:tx>
            <c:strRef>
              <c:f>Connectedness!$E$2</c:f>
              <c:strCache>
                <c:ptCount val="1"/>
                <c:pt idx="0">
                  <c:v>Never</c:v>
                </c:pt>
              </c:strCache>
            </c:strRef>
          </c:tx>
          <c:spPr>
            <a:solidFill>
              <a:srgbClr val="FF0000"/>
            </a:solidFill>
            <a:ln>
              <a:noFill/>
            </a:ln>
            <a:effectLst/>
            <a:sp3d/>
          </c:spPr>
          <c:invertIfNegative val="0"/>
          <c:dLbls>
            <c:dLbl>
              <c:idx val="0"/>
              <c:layout>
                <c:manualLayout>
                  <c:x val="6.9444444444444441E-3"/>
                  <c:y val="-2.3809523809523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2E-45C7-AEA9-53CEFAD2AFBB}"/>
                </c:ext>
              </c:extLst>
            </c:dLbl>
            <c:dLbl>
              <c:idx val="2"/>
              <c:layout>
                <c:manualLayout>
                  <c:x val="2.9166666666666667E-2"/>
                  <c:y val="-8.5714285714285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EC-4A6A-AACB-A11DC9DB6BCA}"/>
                </c:ext>
              </c:extLst>
            </c:dLbl>
            <c:dLbl>
              <c:idx val="3"/>
              <c:layout>
                <c:manualLayout>
                  <c:x val="6.0242782152230973E-3"/>
                  <c:y val="-8.79715035620551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EC-4261-AAF1-4EE263C011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Connectedness!$A$3:$A$7</c:f>
              <c:strCache>
                <c:ptCount val="5"/>
                <c:pt idx="0">
                  <c:v>My classes challenge me.</c:v>
                </c:pt>
                <c:pt idx="1">
                  <c:v>When I accomplish/learn a skill, I push myself to learn something new.</c:v>
                </c:pt>
                <c:pt idx="2">
                  <c:v>If I commit to a task I will do what it takes to get it done.</c:v>
                </c:pt>
                <c:pt idx="3">
                  <c:v>I put my best effort into my school work.</c:v>
                </c:pt>
                <c:pt idx="4">
                  <c:v>I am able to get through challenging times.</c:v>
                </c:pt>
              </c:strCache>
            </c:strRef>
          </c:cat>
          <c:val>
            <c:numRef>
              <c:f>Connectedness!$E$3:$E$7</c:f>
              <c:numCache>
                <c:formatCode>0%</c:formatCode>
                <c:ptCount val="5"/>
                <c:pt idx="0">
                  <c:v>0.05</c:v>
                </c:pt>
                <c:pt idx="1">
                  <c:v>0.03</c:v>
                </c:pt>
                <c:pt idx="2">
                  <c:v>0</c:v>
                </c:pt>
                <c:pt idx="3">
                  <c:v>0.02</c:v>
                </c:pt>
                <c:pt idx="4">
                  <c:v>0.02</c:v>
                </c:pt>
              </c:numCache>
            </c:numRef>
          </c:val>
          <c:extLst>
            <c:ext xmlns:c16="http://schemas.microsoft.com/office/drawing/2014/chart" uri="{C3380CC4-5D6E-409C-BE32-E72D297353CC}">
              <c16:uniqueId val="{00000004-83EC-4261-AAF1-4EE263C01139}"/>
            </c:ext>
          </c:extLst>
        </c:ser>
        <c:ser>
          <c:idx val="4"/>
          <c:order val="4"/>
          <c:tx>
            <c:strRef>
              <c:f>Connectedness!$F$2</c:f>
              <c:strCache>
                <c:ptCount val="1"/>
                <c:pt idx="0">
                  <c:v>Don't know</c:v>
                </c:pt>
              </c:strCache>
            </c:strRef>
          </c:tx>
          <c:spPr>
            <a:solidFill>
              <a:schemeClr val="bg1">
                <a:lumMod val="75000"/>
              </a:schemeClr>
            </a:solidFill>
            <a:ln>
              <a:noFill/>
            </a:ln>
            <a:effectLst/>
            <a:sp3d/>
          </c:spPr>
          <c:invertIfNegative val="0"/>
          <c:dLbls>
            <c:dLbl>
              <c:idx val="0"/>
              <c:layout>
                <c:manualLayout>
                  <c:x val="9.7222222222222224E-3"/>
                  <c:y val="-8.730057879785138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2E-45C7-AEA9-53CEFAD2AFBB}"/>
                </c:ext>
              </c:extLst>
            </c:dLbl>
            <c:dLbl>
              <c:idx val="1"/>
              <c:layout>
                <c:manualLayout>
                  <c:x val="2.0833333333333131E-2"/>
                  <c:y val="-7.14285714285714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EC-4A6A-AACB-A11DC9DB6BCA}"/>
                </c:ext>
              </c:extLst>
            </c:dLbl>
            <c:dLbl>
              <c:idx val="2"/>
              <c:layout>
                <c:manualLayout>
                  <c:x val="1.8055555555555554E-2"/>
                  <c:y val="-8.730057879785138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EC-4A6A-AACB-A11DC9DB6BCA}"/>
                </c:ext>
              </c:extLst>
            </c:dLbl>
            <c:dLbl>
              <c:idx val="3"/>
              <c:layout>
                <c:manualLayout>
                  <c:x val="2.6783245844269468E-2"/>
                  <c:y val="-8.18241469816272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EC-4261-AAF1-4EE263C01139}"/>
                </c:ext>
              </c:extLst>
            </c:dLbl>
            <c:dLbl>
              <c:idx val="4"/>
              <c:layout>
                <c:manualLayout>
                  <c:x val="1.805555555555555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EC-4A6A-AACB-A11DC9DB6BC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Connectedness!$A$3:$A$7</c:f>
              <c:strCache>
                <c:ptCount val="5"/>
                <c:pt idx="0">
                  <c:v>My classes challenge me.</c:v>
                </c:pt>
                <c:pt idx="1">
                  <c:v>When I accomplish/learn a skill, I push myself to learn something new.</c:v>
                </c:pt>
                <c:pt idx="2">
                  <c:v>If I commit to a task I will do what it takes to get it done.</c:v>
                </c:pt>
                <c:pt idx="3">
                  <c:v>I put my best effort into my school work.</c:v>
                </c:pt>
                <c:pt idx="4">
                  <c:v>I am able to get through challenging times.</c:v>
                </c:pt>
              </c:strCache>
            </c:strRef>
          </c:cat>
          <c:val>
            <c:numRef>
              <c:f>Connectedness!$F$3:$F$7</c:f>
              <c:numCache>
                <c:formatCode>0%</c:formatCode>
                <c:ptCount val="5"/>
                <c:pt idx="0">
                  <c:v>0.03</c:v>
                </c:pt>
                <c:pt idx="1">
                  <c:v>0.03</c:v>
                </c:pt>
                <c:pt idx="2">
                  <c:v>0.01</c:v>
                </c:pt>
                <c:pt idx="3">
                  <c:v>0.01</c:v>
                </c:pt>
                <c:pt idx="4">
                  <c:v>0.02</c:v>
                </c:pt>
              </c:numCache>
            </c:numRef>
          </c:val>
          <c:extLst>
            <c:ext xmlns:c16="http://schemas.microsoft.com/office/drawing/2014/chart" uri="{C3380CC4-5D6E-409C-BE32-E72D297353CC}">
              <c16:uniqueId val="{00000006-83EC-4261-AAF1-4EE263C01139}"/>
            </c:ext>
          </c:extLst>
        </c:ser>
        <c:dLbls>
          <c:showLegendKey val="0"/>
          <c:showVal val="1"/>
          <c:showCatName val="0"/>
          <c:showSerName val="0"/>
          <c:showPercent val="0"/>
          <c:showBubbleSize val="0"/>
        </c:dLbls>
        <c:gapWidth val="150"/>
        <c:shape val="box"/>
        <c:axId val="566310128"/>
        <c:axId val="566310520"/>
        <c:axId val="0"/>
      </c:bar3DChart>
      <c:catAx>
        <c:axId val="566310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6310520"/>
        <c:crosses val="autoZero"/>
        <c:auto val="1"/>
        <c:lblAlgn val="ctr"/>
        <c:lblOffset val="100"/>
        <c:noMultiLvlLbl val="0"/>
      </c:catAx>
      <c:valAx>
        <c:axId val="566310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10128"/>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Connectedness!$B$17</c:f>
              <c:strCache>
                <c:ptCount val="1"/>
                <c:pt idx="0">
                  <c:v>Male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Connectedness!$A$18:$A$26</c:f>
              <c:strCache>
                <c:ptCount val="9"/>
                <c:pt idx="0">
                  <c:v>4th</c:v>
                </c:pt>
                <c:pt idx="1">
                  <c:v>5th</c:v>
                </c:pt>
                <c:pt idx="2">
                  <c:v>6th</c:v>
                </c:pt>
                <c:pt idx="3">
                  <c:v>7th</c:v>
                </c:pt>
                <c:pt idx="4">
                  <c:v>8th</c:v>
                </c:pt>
                <c:pt idx="5">
                  <c:v>9th</c:v>
                </c:pt>
                <c:pt idx="6">
                  <c:v>10th</c:v>
                </c:pt>
                <c:pt idx="7">
                  <c:v>11th</c:v>
                </c:pt>
                <c:pt idx="8">
                  <c:v>12th </c:v>
                </c:pt>
              </c:strCache>
            </c:strRef>
          </c:cat>
          <c:val>
            <c:numRef>
              <c:f>Connectedness!$B$18:$B$26</c:f>
              <c:numCache>
                <c:formatCode>0%</c:formatCode>
                <c:ptCount val="9"/>
                <c:pt idx="0">
                  <c:v>0.34</c:v>
                </c:pt>
                <c:pt idx="1">
                  <c:v>0.41</c:v>
                </c:pt>
                <c:pt idx="2">
                  <c:v>0.48</c:v>
                </c:pt>
                <c:pt idx="3">
                  <c:v>0.27</c:v>
                </c:pt>
                <c:pt idx="4">
                  <c:v>0.28999999999999998</c:v>
                </c:pt>
                <c:pt idx="5">
                  <c:v>0.28999999999999998</c:v>
                </c:pt>
                <c:pt idx="6">
                  <c:v>0.26</c:v>
                </c:pt>
                <c:pt idx="7">
                  <c:v>0.32</c:v>
                </c:pt>
                <c:pt idx="8">
                  <c:v>0.28000000000000003</c:v>
                </c:pt>
              </c:numCache>
            </c:numRef>
          </c:val>
          <c:smooth val="0"/>
          <c:extLst>
            <c:ext xmlns:c16="http://schemas.microsoft.com/office/drawing/2014/chart" uri="{C3380CC4-5D6E-409C-BE32-E72D297353CC}">
              <c16:uniqueId val="{00000000-6740-409E-BFBD-8738900E2593}"/>
            </c:ext>
          </c:extLst>
        </c:ser>
        <c:ser>
          <c:idx val="1"/>
          <c:order val="1"/>
          <c:tx>
            <c:strRef>
              <c:f>Connectedness!$C$17</c:f>
              <c:strCache>
                <c:ptCount val="1"/>
                <c:pt idx="0">
                  <c:v>Female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Connectedness!$A$18:$A$26</c:f>
              <c:strCache>
                <c:ptCount val="9"/>
                <c:pt idx="0">
                  <c:v>4th</c:v>
                </c:pt>
                <c:pt idx="1">
                  <c:v>5th</c:v>
                </c:pt>
                <c:pt idx="2">
                  <c:v>6th</c:v>
                </c:pt>
                <c:pt idx="3">
                  <c:v>7th</c:v>
                </c:pt>
                <c:pt idx="4">
                  <c:v>8th</c:v>
                </c:pt>
                <c:pt idx="5">
                  <c:v>9th</c:v>
                </c:pt>
                <c:pt idx="6">
                  <c:v>10th</c:v>
                </c:pt>
                <c:pt idx="7">
                  <c:v>11th</c:v>
                </c:pt>
                <c:pt idx="8">
                  <c:v>12th </c:v>
                </c:pt>
              </c:strCache>
            </c:strRef>
          </c:cat>
          <c:val>
            <c:numRef>
              <c:f>Connectedness!$C$18:$C$26</c:f>
              <c:numCache>
                <c:formatCode>0%</c:formatCode>
                <c:ptCount val="9"/>
                <c:pt idx="0">
                  <c:v>0.42</c:v>
                </c:pt>
                <c:pt idx="1">
                  <c:v>0.42</c:v>
                </c:pt>
                <c:pt idx="2">
                  <c:v>0.44</c:v>
                </c:pt>
                <c:pt idx="3">
                  <c:v>0.3</c:v>
                </c:pt>
                <c:pt idx="4">
                  <c:v>0.36</c:v>
                </c:pt>
                <c:pt idx="5">
                  <c:v>0.28000000000000003</c:v>
                </c:pt>
                <c:pt idx="6">
                  <c:v>0.22</c:v>
                </c:pt>
                <c:pt idx="7">
                  <c:v>0.27</c:v>
                </c:pt>
                <c:pt idx="8">
                  <c:v>0.34</c:v>
                </c:pt>
              </c:numCache>
            </c:numRef>
          </c:val>
          <c:smooth val="0"/>
          <c:extLst>
            <c:ext xmlns:c16="http://schemas.microsoft.com/office/drawing/2014/chart" uri="{C3380CC4-5D6E-409C-BE32-E72D297353CC}">
              <c16:uniqueId val="{00000001-6740-409E-BFBD-8738900E2593}"/>
            </c:ext>
          </c:extLst>
        </c:ser>
        <c:dLbls>
          <c:showLegendKey val="0"/>
          <c:showVal val="0"/>
          <c:showCatName val="0"/>
          <c:showSerName val="0"/>
          <c:showPercent val="0"/>
          <c:showBubbleSize val="0"/>
        </c:dLbls>
        <c:marker val="1"/>
        <c:smooth val="0"/>
        <c:axId val="566310912"/>
        <c:axId val="566321888"/>
        <c:extLst/>
      </c:lineChart>
      <c:catAx>
        <c:axId val="56631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21888"/>
        <c:crosses val="autoZero"/>
        <c:auto val="1"/>
        <c:lblAlgn val="ctr"/>
        <c:lblOffset val="100"/>
        <c:noMultiLvlLbl val="0"/>
      </c:catAx>
      <c:valAx>
        <c:axId val="566321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1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Connectedness!$B$2</c:f>
              <c:strCache>
                <c:ptCount val="1"/>
                <c:pt idx="0">
                  <c:v>Always</c:v>
                </c:pt>
              </c:strCache>
            </c:strRef>
          </c:tx>
          <c:spPr>
            <a:solidFill>
              <a:srgbClr val="0099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plan ahead and make good choices.</c:v>
                </c:pt>
                <c:pt idx="1">
                  <c:v>I work well with other students.</c:v>
                </c:pt>
                <c:pt idx="2">
                  <c:v>I help others when I see a need.</c:v>
                </c:pt>
                <c:pt idx="3">
                  <c:v>I help my friends make good decisions.</c:v>
                </c:pt>
              </c:strCache>
            </c:strRef>
          </c:cat>
          <c:val>
            <c:numRef>
              <c:f>Connectedness!$B$3:$B$6</c:f>
              <c:numCache>
                <c:formatCode>0%</c:formatCode>
                <c:ptCount val="4"/>
                <c:pt idx="0">
                  <c:v>0.38</c:v>
                </c:pt>
                <c:pt idx="1">
                  <c:v>0.21</c:v>
                </c:pt>
                <c:pt idx="2">
                  <c:v>0.27</c:v>
                </c:pt>
                <c:pt idx="3">
                  <c:v>0.44</c:v>
                </c:pt>
              </c:numCache>
            </c:numRef>
          </c:val>
          <c:extLst>
            <c:ext xmlns:c16="http://schemas.microsoft.com/office/drawing/2014/chart" uri="{C3380CC4-5D6E-409C-BE32-E72D297353CC}">
              <c16:uniqueId val="{00000000-83EC-4261-AAF1-4EE263C01139}"/>
            </c:ext>
          </c:extLst>
        </c:ser>
        <c:ser>
          <c:idx val="1"/>
          <c:order val="1"/>
          <c:tx>
            <c:strRef>
              <c:f>Connectedness!$C$2</c:f>
              <c:strCache>
                <c:ptCount val="1"/>
                <c:pt idx="0">
                  <c:v>Usually</c:v>
                </c:pt>
              </c:strCache>
            </c:strRef>
          </c:tx>
          <c:spPr>
            <a:solidFill>
              <a:srgbClr val="0070C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plan ahead and make good choices.</c:v>
                </c:pt>
                <c:pt idx="1">
                  <c:v>I work well with other students.</c:v>
                </c:pt>
                <c:pt idx="2">
                  <c:v>I help others when I see a need.</c:v>
                </c:pt>
                <c:pt idx="3">
                  <c:v>I help my friends make good decisions.</c:v>
                </c:pt>
              </c:strCache>
            </c:strRef>
          </c:cat>
          <c:val>
            <c:numRef>
              <c:f>Connectedness!$C$3:$C$6</c:f>
              <c:numCache>
                <c:formatCode>0%</c:formatCode>
                <c:ptCount val="4"/>
                <c:pt idx="0">
                  <c:v>0.42</c:v>
                </c:pt>
                <c:pt idx="1">
                  <c:v>0.47</c:v>
                </c:pt>
                <c:pt idx="2">
                  <c:v>0.42</c:v>
                </c:pt>
                <c:pt idx="3">
                  <c:v>0.35</c:v>
                </c:pt>
              </c:numCache>
            </c:numRef>
          </c:val>
          <c:extLst>
            <c:ext xmlns:c16="http://schemas.microsoft.com/office/drawing/2014/chart" uri="{C3380CC4-5D6E-409C-BE32-E72D297353CC}">
              <c16:uniqueId val="{00000001-83EC-4261-AAF1-4EE263C01139}"/>
            </c:ext>
          </c:extLst>
        </c:ser>
        <c:ser>
          <c:idx val="2"/>
          <c:order val="2"/>
          <c:tx>
            <c:strRef>
              <c:f>Connectedness!$D$2</c:f>
              <c:strCache>
                <c:ptCount val="1"/>
                <c:pt idx="0">
                  <c:v>Sometimes</c:v>
                </c:pt>
              </c:strCache>
            </c:strRef>
          </c:tx>
          <c:spPr>
            <a:solidFill>
              <a:srgbClr val="FFFF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plan ahead and make good choices.</c:v>
                </c:pt>
                <c:pt idx="1">
                  <c:v>I work well with other students.</c:v>
                </c:pt>
                <c:pt idx="2">
                  <c:v>I help others when I see a need.</c:v>
                </c:pt>
                <c:pt idx="3">
                  <c:v>I help my friends make good decisions.</c:v>
                </c:pt>
              </c:strCache>
            </c:strRef>
          </c:cat>
          <c:val>
            <c:numRef>
              <c:f>Connectedness!$D$3:$D$6</c:f>
              <c:numCache>
                <c:formatCode>0%</c:formatCode>
                <c:ptCount val="4"/>
                <c:pt idx="0">
                  <c:v>0.16</c:v>
                </c:pt>
                <c:pt idx="1">
                  <c:v>0.28999999999999998</c:v>
                </c:pt>
                <c:pt idx="2">
                  <c:v>0.27</c:v>
                </c:pt>
                <c:pt idx="3">
                  <c:v>0.16</c:v>
                </c:pt>
              </c:numCache>
            </c:numRef>
          </c:val>
          <c:extLst>
            <c:ext xmlns:c16="http://schemas.microsoft.com/office/drawing/2014/chart" uri="{C3380CC4-5D6E-409C-BE32-E72D297353CC}">
              <c16:uniqueId val="{00000002-83EC-4261-AAF1-4EE263C01139}"/>
            </c:ext>
          </c:extLst>
        </c:ser>
        <c:ser>
          <c:idx val="3"/>
          <c:order val="3"/>
          <c:tx>
            <c:strRef>
              <c:f>Connectedness!$E$2</c:f>
              <c:strCache>
                <c:ptCount val="1"/>
                <c:pt idx="0">
                  <c:v>Never</c:v>
                </c:pt>
              </c:strCache>
            </c:strRef>
          </c:tx>
          <c:spPr>
            <a:solidFill>
              <a:srgbClr val="FF0000"/>
            </a:solidFill>
            <a:ln>
              <a:noFill/>
            </a:ln>
            <a:effectLst/>
            <a:sp3d/>
          </c:spPr>
          <c:invertIfNegative val="0"/>
          <c:dLbls>
            <c:dLbl>
              <c:idx val="0"/>
              <c:layout>
                <c:manualLayout>
                  <c:x val="6.9444444444444441E-3"/>
                  <c:y val="-2.3809523809523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2E-45C7-AEA9-53CEFAD2AFBB}"/>
                </c:ext>
              </c:extLst>
            </c:dLbl>
            <c:dLbl>
              <c:idx val="3"/>
              <c:layout>
                <c:manualLayout>
                  <c:x val="3.2465004374453194E-3"/>
                  <c:y val="-8.79715035620551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EC-4261-AAF1-4EE263C011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plan ahead and make good choices.</c:v>
                </c:pt>
                <c:pt idx="1">
                  <c:v>I work well with other students.</c:v>
                </c:pt>
                <c:pt idx="2">
                  <c:v>I help others when I see a need.</c:v>
                </c:pt>
                <c:pt idx="3">
                  <c:v>I help my friends make good decisions.</c:v>
                </c:pt>
              </c:strCache>
            </c:strRef>
          </c:cat>
          <c:val>
            <c:numRef>
              <c:f>Connectedness!$E$3:$E$6</c:f>
              <c:numCache>
                <c:formatCode>0%</c:formatCode>
                <c:ptCount val="4"/>
                <c:pt idx="0">
                  <c:v>0.02</c:v>
                </c:pt>
                <c:pt idx="1">
                  <c:v>0.02</c:v>
                </c:pt>
                <c:pt idx="2">
                  <c:v>0.02</c:v>
                </c:pt>
                <c:pt idx="3">
                  <c:v>0.03</c:v>
                </c:pt>
              </c:numCache>
            </c:numRef>
          </c:val>
          <c:extLst>
            <c:ext xmlns:c16="http://schemas.microsoft.com/office/drawing/2014/chart" uri="{C3380CC4-5D6E-409C-BE32-E72D297353CC}">
              <c16:uniqueId val="{00000004-83EC-4261-AAF1-4EE263C01139}"/>
            </c:ext>
          </c:extLst>
        </c:ser>
        <c:ser>
          <c:idx val="4"/>
          <c:order val="4"/>
          <c:tx>
            <c:strRef>
              <c:f>Connectedness!$F$2</c:f>
              <c:strCache>
                <c:ptCount val="1"/>
                <c:pt idx="0">
                  <c:v>Don't know</c:v>
                </c:pt>
              </c:strCache>
            </c:strRef>
          </c:tx>
          <c:spPr>
            <a:solidFill>
              <a:schemeClr val="bg1">
                <a:lumMod val="75000"/>
              </a:schemeClr>
            </a:solidFill>
            <a:ln>
              <a:noFill/>
            </a:ln>
            <a:effectLst/>
            <a:sp3d/>
          </c:spPr>
          <c:invertIfNegative val="0"/>
          <c:dLbls>
            <c:dLbl>
              <c:idx val="0"/>
              <c:layout>
                <c:manualLayout>
                  <c:x val="1.8055555555555554E-2"/>
                  <c:y val="1.6666666666666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2E-45C7-AEA9-53CEFAD2AFBB}"/>
                </c:ext>
              </c:extLst>
            </c:dLbl>
            <c:dLbl>
              <c:idx val="1"/>
              <c:layout>
                <c:manualLayout>
                  <c:x val="2.3611111111110906E-2"/>
                  <c:y val="-9.52380952380952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54-4DEE-9CDE-E28D5B31C252}"/>
                </c:ext>
              </c:extLst>
            </c:dLbl>
            <c:dLbl>
              <c:idx val="2"/>
              <c:layout>
                <c:manualLayout>
                  <c:x val="2.361111111111111E-2"/>
                  <c:y val="4.76190476190476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54-4DEE-9CDE-E28D5B31C252}"/>
                </c:ext>
              </c:extLst>
            </c:dLbl>
            <c:dLbl>
              <c:idx val="3"/>
              <c:layout>
                <c:manualLayout>
                  <c:x val="2.6783245844269468E-2"/>
                  <c:y val="-8.18241469816272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EC-4261-AAF1-4EE263C011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plan ahead and make good choices.</c:v>
                </c:pt>
                <c:pt idx="1">
                  <c:v>I work well with other students.</c:v>
                </c:pt>
                <c:pt idx="2">
                  <c:v>I help others when I see a need.</c:v>
                </c:pt>
                <c:pt idx="3">
                  <c:v>I help my friends make good decisions.</c:v>
                </c:pt>
              </c:strCache>
            </c:strRef>
          </c:cat>
          <c:val>
            <c:numRef>
              <c:f>Connectedness!$F$3:$F$6</c:f>
              <c:numCache>
                <c:formatCode>0%</c:formatCode>
                <c:ptCount val="4"/>
                <c:pt idx="0">
                  <c:v>0.01</c:v>
                </c:pt>
                <c:pt idx="1">
                  <c:v>0.01</c:v>
                </c:pt>
                <c:pt idx="2">
                  <c:v>0.02</c:v>
                </c:pt>
                <c:pt idx="3">
                  <c:v>0.02</c:v>
                </c:pt>
              </c:numCache>
            </c:numRef>
          </c:val>
          <c:extLst>
            <c:ext xmlns:c16="http://schemas.microsoft.com/office/drawing/2014/chart" uri="{C3380CC4-5D6E-409C-BE32-E72D297353CC}">
              <c16:uniqueId val="{00000006-83EC-4261-AAF1-4EE263C01139}"/>
            </c:ext>
          </c:extLst>
        </c:ser>
        <c:dLbls>
          <c:showLegendKey val="0"/>
          <c:showVal val="1"/>
          <c:showCatName val="0"/>
          <c:showSerName val="0"/>
          <c:showPercent val="0"/>
          <c:showBubbleSize val="0"/>
        </c:dLbls>
        <c:gapWidth val="150"/>
        <c:shape val="box"/>
        <c:axId val="566310128"/>
        <c:axId val="566310520"/>
        <c:axId val="0"/>
      </c:bar3DChart>
      <c:catAx>
        <c:axId val="566310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6310520"/>
        <c:crosses val="autoZero"/>
        <c:auto val="1"/>
        <c:lblAlgn val="ctr"/>
        <c:lblOffset val="100"/>
        <c:noMultiLvlLbl val="0"/>
      </c:catAx>
      <c:valAx>
        <c:axId val="566310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10128"/>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Connectedness!$B$17</c:f>
              <c:strCache>
                <c:ptCount val="1"/>
                <c:pt idx="0">
                  <c:v>Male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Connectedness!$A$18:$A$26</c:f>
              <c:strCache>
                <c:ptCount val="9"/>
                <c:pt idx="0">
                  <c:v>4th</c:v>
                </c:pt>
                <c:pt idx="1">
                  <c:v>5th</c:v>
                </c:pt>
                <c:pt idx="2">
                  <c:v>6th</c:v>
                </c:pt>
                <c:pt idx="3">
                  <c:v>7th</c:v>
                </c:pt>
                <c:pt idx="4">
                  <c:v>8th</c:v>
                </c:pt>
                <c:pt idx="5">
                  <c:v>9th</c:v>
                </c:pt>
                <c:pt idx="6">
                  <c:v>10th</c:v>
                </c:pt>
                <c:pt idx="7">
                  <c:v>11th</c:v>
                </c:pt>
                <c:pt idx="8">
                  <c:v>12th </c:v>
                </c:pt>
              </c:strCache>
            </c:strRef>
          </c:cat>
          <c:val>
            <c:numRef>
              <c:f>Connectedness!$B$18:$B$26</c:f>
              <c:numCache>
                <c:formatCode>0%</c:formatCode>
                <c:ptCount val="9"/>
                <c:pt idx="0">
                  <c:v>0.72</c:v>
                </c:pt>
                <c:pt idx="1">
                  <c:v>0.72</c:v>
                </c:pt>
                <c:pt idx="2">
                  <c:v>0.79</c:v>
                </c:pt>
                <c:pt idx="3">
                  <c:v>0.7</c:v>
                </c:pt>
                <c:pt idx="4">
                  <c:v>0.71</c:v>
                </c:pt>
                <c:pt idx="5">
                  <c:v>0.71</c:v>
                </c:pt>
                <c:pt idx="6">
                  <c:v>0.66</c:v>
                </c:pt>
                <c:pt idx="7">
                  <c:v>0.64</c:v>
                </c:pt>
                <c:pt idx="8">
                  <c:v>0.73</c:v>
                </c:pt>
              </c:numCache>
            </c:numRef>
          </c:val>
          <c:smooth val="0"/>
          <c:extLst>
            <c:ext xmlns:c16="http://schemas.microsoft.com/office/drawing/2014/chart" uri="{C3380CC4-5D6E-409C-BE32-E72D297353CC}">
              <c16:uniqueId val="{00000000-6740-409E-BFBD-8738900E2593}"/>
            </c:ext>
          </c:extLst>
        </c:ser>
        <c:ser>
          <c:idx val="1"/>
          <c:order val="1"/>
          <c:tx>
            <c:strRef>
              <c:f>Connectedness!$C$17</c:f>
              <c:strCache>
                <c:ptCount val="1"/>
                <c:pt idx="0">
                  <c:v>Female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Connectedness!$A$18:$A$26</c:f>
              <c:strCache>
                <c:ptCount val="9"/>
                <c:pt idx="0">
                  <c:v>4th</c:v>
                </c:pt>
                <c:pt idx="1">
                  <c:v>5th</c:v>
                </c:pt>
                <c:pt idx="2">
                  <c:v>6th</c:v>
                </c:pt>
                <c:pt idx="3">
                  <c:v>7th</c:v>
                </c:pt>
                <c:pt idx="4">
                  <c:v>8th</c:v>
                </c:pt>
                <c:pt idx="5">
                  <c:v>9th</c:v>
                </c:pt>
                <c:pt idx="6">
                  <c:v>10th</c:v>
                </c:pt>
                <c:pt idx="7">
                  <c:v>11th</c:v>
                </c:pt>
                <c:pt idx="8">
                  <c:v>12th </c:v>
                </c:pt>
              </c:strCache>
            </c:strRef>
          </c:cat>
          <c:val>
            <c:numRef>
              <c:f>Connectedness!$C$18:$C$26</c:f>
              <c:numCache>
                <c:formatCode>0%</c:formatCode>
                <c:ptCount val="9"/>
                <c:pt idx="0">
                  <c:v>0.81</c:v>
                </c:pt>
                <c:pt idx="1">
                  <c:v>0.83</c:v>
                </c:pt>
                <c:pt idx="2">
                  <c:v>0.82</c:v>
                </c:pt>
                <c:pt idx="3">
                  <c:v>0.76</c:v>
                </c:pt>
                <c:pt idx="4">
                  <c:v>0.77</c:v>
                </c:pt>
                <c:pt idx="5">
                  <c:v>0.82</c:v>
                </c:pt>
                <c:pt idx="6">
                  <c:v>0.77</c:v>
                </c:pt>
                <c:pt idx="7">
                  <c:v>0.79</c:v>
                </c:pt>
                <c:pt idx="8">
                  <c:v>0.78</c:v>
                </c:pt>
              </c:numCache>
            </c:numRef>
          </c:val>
          <c:smooth val="0"/>
          <c:extLst>
            <c:ext xmlns:c16="http://schemas.microsoft.com/office/drawing/2014/chart" uri="{C3380CC4-5D6E-409C-BE32-E72D297353CC}">
              <c16:uniqueId val="{00000001-6740-409E-BFBD-8738900E2593}"/>
            </c:ext>
          </c:extLst>
        </c:ser>
        <c:dLbls>
          <c:showLegendKey val="0"/>
          <c:showVal val="0"/>
          <c:showCatName val="0"/>
          <c:showSerName val="0"/>
          <c:showPercent val="0"/>
          <c:showBubbleSize val="0"/>
        </c:dLbls>
        <c:marker val="1"/>
        <c:smooth val="0"/>
        <c:axId val="566310912"/>
        <c:axId val="566321888"/>
        <c:extLst/>
      </c:lineChart>
      <c:catAx>
        <c:axId val="56631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21888"/>
        <c:crosses val="autoZero"/>
        <c:auto val="1"/>
        <c:lblAlgn val="ctr"/>
        <c:lblOffset val="100"/>
        <c:noMultiLvlLbl val="0"/>
      </c:catAx>
      <c:valAx>
        <c:axId val="566321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1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Pct</c:v>
                </c:pt>
              </c:strCache>
            </c:strRef>
          </c:tx>
          <c:spPr>
            <a:solidFill>
              <a:schemeClr val="accent1"/>
            </a:solidFill>
          </c:spPr>
          <c:invertIfNegative val="0"/>
          <c:dPt>
            <c:idx val="0"/>
            <c:invertIfNegative val="0"/>
            <c:bubble3D val="0"/>
            <c:spPr>
              <a:solidFill>
                <a:schemeClr val="accent1"/>
              </a:solidFill>
            </c:spPr>
            <c:extLst>
              <c:ext xmlns:c16="http://schemas.microsoft.com/office/drawing/2014/chart" uri="{C3380CC4-5D6E-409C-BE32-E72D297353CC}">
                <c16:uniqueId val="{00000001-05F3-4713-BE47-F05203993C01}"/>
              </c:ext>
            </c:extLst>
          </c:dPt>
          <c:dPt>
            <c:idx val="1"/>
            <c:invertIfNegative val="0"/>
            <c:bubble3D val="0"/>
            <c:extLst>
              <c:ext xmlns:c16="http://schemas.microsoft.com/office/drawing/2014/chart" uri="{C3380CC4-5D6E-409C-BE32-E72D297353CC}">
                <c16:uniqueId val="{00000003-05F3-4713-BE47-F05203993C01}"/>
              </c:ext>
            </c:extLst>
          </c:dPt>
          <c:dPt>
            <c:idx val="2"/>
            <c:invertIfNegative val="0"/>
            <c:bubble3D val="0"/>
            <c:extLst>
              <c:ext xmlns:c16="http://schemas.microsoft.com/office/drawing/2014/chart" uri="{C3380CC4-5D6E-409C-BE32-E72D297353CC}">
                <c16:uniqueId val="{00000005-05F3-4713-BE47-F05203993C01}"/>
              </c:ext>
            </c:extLst>
          </c:dPt>
          <c:dPt>
            <c:idx val="3"/>
            <c:invertIfNegative val="0"/>
            <c:bubble3D val="0"/>
            <c:extLst>
              <c:ext xmlns:c16="http://schemas.microsoft.com/office/drawing/2014/chart" uri="{C3380CC4-5D6E-409C-BE32-E72D297353CC}">
                <c16:uniqueId val="{00000007-05F3-4713-BE47-F05203993C01}"/>
              </c:ext>
            </c:extLst>
          </c:dPt>
          <c:dPt>
            <c:idx val="4"/>
            <c:invertIfNegative val="0"/>
            <c:bubble3D val="0"/>
            <c:extLst>
              <c:ext xmlns:c16="http://schemas.microsoft.com/office/drawing/2014/chart" uri="{C3380CC4-5D6E-409C-BE32-E72D297353CC}">
                <c16:uniqueId val="{00000009-05F3-4713-BE47-F05203993C01}"/>
              </c:ext>
            </c:extLst>
          </c:dPt>
          <c:dPt>
            <c:idx val="5"/>
            <c:invertIfNegative val="0"/>
            <c:bubble3D val="0"/>
            <c:extLst>
              <c:ext xmlns:c16="http://schemas.microsoft.com/office/drawing/2014/chart" uri="{C3380CC4-5D6E-409C-BE32-E72D297353CC}">
                <c16:uniqueId val="{0000000B-05F3-4713-BE47-F05203993C01}"/>
              </c:ext>
            </c:extLst>
          </c:dPt>
          <c:dPt>
            <c:idx val="7"/>
            <c:invertIfNegative val="0"/>
            <c:bubble3D val="0"/>
            <c:extLst>
              <c:ext xmlns:c16="http://schemas.microsoft.com/office/drawing/2014/chart" uri="{C3380CC4-5D6E-409C-BE32-E72D297353CC}">
                <c16:uniqueId val="{0000000D-05F3-4713-BE47-F05203993C01}"/>
              </c:ext>
            </c:extLst>
          </c:dPt>
          <c:dPt>
            <c:idx val="8"/>
            <c:invertIfNegative val="0"/>
            <c:bubble3D val="0"/>
            <c:extLst>
              <c:ext xmlns:c16="http://schemas.microsoft.com/office/drawing/2014/chart" uri="{C3380CC4-5D6E-409C-BE32-E72D297353CC}">
                <c16:uniqueId val="{0000000F-05F3-4713-BE47-F05203993C01}"/>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4</c:v>
                </c:pt>
                <c:pt idx="1">
                  <c:v>5</c:v>
                </c:pt>
                <c:pt idx="2">
                  <c:v>6</c:v>
                </c:pt>
                <c:pt idx="3">
                  <c:v>7</c:v>
                </c:pt>
                <c:pt idx="4">
                  <c:v>8</c:v>
                </c:pt>
                <c:pt idx="5">
                  <c:v>9</c:v>
                </c:pt>
                <c:pt idx="6">
                  <c:v>10</c:v>
                </c:pt>
                <c:pt idx="7">
                  <c:v>11</c:v>
                </c:pt>
                <c:pt idx="8">
                  <c:v>12</c:v>
                </c:pt>
              </c:numCache>
            </c:numRef>
          </c:cat>
          <c:val>
            <c:numRef>
              <c:f>Sheet1!$B$2:$B$10</c:f>
              <c:numCache>
                <c:formatCode>0%</c:formatCode>
                <c:ptCount val="9"/>
                <c:pt idx="0">
                  <c:v>0.14449999999999999</c:v>
                </c:pt>
                <c:pt idx="1">
                  <c:v>0.1192</c:v>
                </c:pt>
                <c:pt idx="2">
                  <c:v>0.1492</c:v>
                </c:pt>
                <c:pt idx="3">
                  <c:v>0.12870000000000001</c:v>
                </c:pt>
                <c:pt idx="4">
                  <c:v>0.13739999999999999</c:v>
                </c:pt>
                <c:pt idx="5">
                  <c:v>0.1003</c:v>
                </c:pt>
                <c:pt idx="6">
                  <c:v>0.1011</c:v>
                </c:pt>
                <c:pt idx="7">
                  <c:v>5.6800000000000003E-2</c:v>
                </c:pt>
                <c:pt idx="8">
                  <c:v>6.2399999999999997E-2</c:v>
                </c:pt>
              </c:numCache>
            </c:numRef>
          </c:val>
          <c:extLst>
            <c:ext xmlns:c16="http://schemas.microsoft.com/office/drawing/2014/chart" uri="{C3380CC4-5D6E-409C-BE32-E72D297353CC}">
              <c16:uniqueId val="{00000010-05F3-4713-BE47-F05203993C01}"/>
            </c:ext>
          </c:extLst>
        </c:ser>
        <c:dLbls>
          <c:showLegendKey val="0"/>
          <c:showVal val="0"/>
          <c:showCatName val="0"/>
          <c:showSerName val="0"/>
          <c:showPercent val="0"/>
          <c:showBubbleSize val="0"/>
        </c:dLbls>
        <c:gapWidth val="150"/>
        <c:shape val="box"/>
        <c:axId val="343108216"/>
        <c:axId val="343109784"/>
        <c:axId val="0"/>
      </c:bar3DChart>
      <c:catAx>
        <c:axId val="343108216"/>
        <c:scaling>
          <c:orientation val="minMax"/>
        </c:scaling>
        <c:delete val="0"/>
        <c:axPos val="b"/>
        <c:numFmt formatCode="General" sourceLinked="0"/>
        <c:majorTickMark val="out"/>
        <c:minorTickMark val="none"/>
        <c:tickLblPos val="nextTo"/>
        <c:txPr>
          <a:bodyPr/>
          <a:lstStyle/>
          <a:p>
            <a:pPr>
              <a:defRPr b="1"/>
            </a:pPr>
            <a:endParaRPr lang="en-US"/>
          </a:p>
        </c:txPr>
        <c:crossAx val="343109784"/>
        <c:crosses val="autoZero"/>
        <c:auto val="1"/>
        <c:lblAlgn val="ctr"/>
        <c:lblOffset val="100"/>
        <c:noMultiLvlLbl val="0"/>
      </c:catAx>
      <c:valAx>
        <c:axId val="343109784"/>
        <c:scaling>
          <c:orientation val="minMax"/>
        </c:scaling>
        <c:delete val="0"/>
        <c:axPos val="l"/>
        <c:majorGridlines/>
        <c:numFmt formatCode="0%" sourceLinked="1"/>
        <c:majorTickMark val="out"/>
        <c:minorTickMark val="none"/>
        <c:tickLblPos val="nextTo"/>
        <c:txPr>
          <a:bodyPr/>
          <a:lstStyle/>
          <a:p>
            <a:pPr>
              <a:defRPr sz="1600" b="1"/>
            </a:pPr>
            <a:endParaRPr lang="en-US"/>
          </a:p>
        </c:txPr>
        <c:crossAx val="343108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Connectedness!$B$2</c:f>
              <c:strCache>
                <c:ptCount val="1"/>
                <c:pt idx="0">
                  <c:v>Always</c:v>
                </c:pt>
              </c:strCache>
            </c:strRef>
          </c:tx>
          <c:spPr>
            <a:solidFill>
              <a:srgbClr val="0099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believe what I am learning in school is preparing me for next year.</c:v>
                </c:pt>
                <c:pt idx="1">
                  <c:v>I explore careers/jobs that may interest me after high school.</c:v>
                </c:pt>
                <c:pt idx="2">
                  <c:v>I set goals for the school year.</c:v>
                </c:pt>
                <c:pt idx="3">
                  <c:v>I believe what I am learning in school will help me to be successful in life.</c:v>
                </c:pt>
              </c:strCache>
            </c:strRef>
          </c:cat>
          <c:val>
            <c:numRef>
              <c:f>Connectedness!$B$3:$B$6</c:f>
              <c:numCache>
                <c:formatCode>0%</c:formatCode>
                <c:ptCount val="4"/>
                <c:pt idx="0">
                  <c:v>0.51</c:v>
                </c:pt>
                <c:pt idx="1">
                  <c:v>0.47</c:v>
                </c:pt>
                <c:pt idx="2">
                  <c:v>0.35</c:v>
                </c:pt>
                <c:pt idx="3">
                  <c:v>0.42</c:v>
                </c:pt>
              </c:numCache>
            </c:numRef>
          </c:val>
          <c:extLst>
            <c:ext xmlns:c16="http://schemas.microsoft.com/office/drawing/2014/chart" uri="{C3380CC4-5D6E-409C-BE32-E72D297353CC}">
              <c16:uniqueId val="{00000000-83EC-4261-AAF1-4EE263C01139}"/>
            </c:ext>
          </c:extLst>
        </c:ser>
        <c:ser>
          <c:idx val="1"/>
          <c:order val="1"/>
          <c:tx>
            <c:strRef>
              <c:f>Connectedness!$C$2</c:f>
              <c:strCache>
                <c:ptCount val="1"/>
                <c:pt idx="0">
                  <c:v>Usually</c:v>
                </c:pt>
              </c:strCache>
            </c:strRef>
          </c:tx>
          <c:spPr>
            <a:solidFill>
              <a:srgbClr val="0070C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believe what I am learning in school is preparing me for next year.</c:v>
                </c:pt>
                <c:pt idx="1">
                  <c:v>I explore careers/jobs that may interest me after high school.</c:v>
                </c:pt>
                <c:pt idx="2">
                  <c:v>I set goals for the school year.</c:v>
                </c:pt>
                <c:pt idx="3">
                  <c:v>I believe what I am learning in school will help me to be successful in life.</c:v>
                </c:pt>
              </c:strCache>
            </c:strRef>
          </c:cat>
          <c:val>
            <c:numRef>
              <c:f>Connectedness!$C$3:$C$6</c:f>
              <c:numCache>
                <c:formatCode>0%</c:formatCode>
                <c:ptCount val="4"/>
                <c:pt idx="0">
                  <c:v>0.28999999999999998</c:v>
                </c:pt>
                <c:pt idx="1">
                  <c:v>0.24</c:v>
                </c:pt>
                <c:pt idx="2">
                  <c:v>0.31</c:v>
                </c:pt>
                <c:pt idx="3">
                  <c:v>0.32</c:v>
                </c:pt>
              </c:numCache>
            </c:numRef>
          </c:val>
          <c:extLst>
            <c:ext xmlns:c16="http://schemas.microsoft.com/office/drawing/2014/chart" uri="{C3380CC4-5D6E-409C-BE32-E72D297353CC}">
              <c16:uniqueId val="{00000001-83EC-4261-AAF1-4EE263C01139}"/>
            </c:ext>
          </c:extLst>
        </c:ser>
        <c:ser>
          <c:idx val="2"/>
          <c:order val="2"/>
          <c:tx>
            <c:strRef>
              <c:f>Connectedness!$D$2</c:f>
              <c:strCache>
                <c:ptCount val="1"/>
                <c:pt idx="0">
                  <c:v>Sometimes</c:v>
                </c:pt>
              </c:strCache>
            </c:strRef>
          </c:tx>
          <c:spPr>
            <a:solidFill>
              <a:srgbClr val="FFFF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believe what I am learning in school is preparing me for next year.</c:v>
                </c:pt>
                <c:pt idx="1">
                  <c:v>I explore careers/jobs that may interest me after high school.</c:v>
                </c:pt>
                <c:pt idx="2">
                  <c:v>I set goals for the school year.</c:v>
                </c:pt>
                <c:pt idx="3">
                  <c:v>I believe what I am learning in school will help me to be successful in life.</c:v>
                </c:pt>
              </c:strCache>
            </c:strRef>
          </c:cat>
          <c:val>
            <c:numRef>
              <c:f>Connectedness!$D$3:$D$6</c:f>
              <c:numCache>
                <c:formatCode>0%</c:formatCode>
                <c:ptCount val="4"/>
                <c:pt idx="0">
                  <c:v>0.15</c:v>
                </c:pt>
                <c:pt idx="1">
                  <c:v>0.16</c:v>
                </c:pt>
                <c:pt idx="2">
                  <c:v>0.23</c:v>
                </c:pt>
                <c:pt idx="3">
                  <c:v>0.2</c:v>
                </c:pt>
              </c:numCache>
            </c:numRef>
          </c:val>
          <c:extLst>
            <c:ext xmlns:c16="http://schemas.microsoft.com/office/drawing/2014/chart" uri="{C3380CC4-5D6E-409C-BE32-E72D297353CC}">
              <c16:uniqueId val="{00000002-83EC-4261-AAF1-4EE263C01139}"/>
            </c:ext>
          </c:extLst>
        </c:ser>
        <c:ser>
          <c:idx val="3"/>
          <c:order val="3"/>
          <c:tx>
            <c:strRef>
              <c:f>Connectedness!$E$2</c:f>
              <c:strCache>
                <c:ptCount val="1"/>
                <c:pt idx="0">
                  <c:v>Never</c:v>
                </c:pt>
              </c:strCache>
            </c:strRef>
          </c:tx>
          <c:spPr>
            <a:solidFill>
              <a:srgbClr val="FF0000"/>
            </a:solidFill>
            <a:ln>
              <a:noFill/>
            </a:ln>
            <a:effectLst/>
            <a:sp3d/>
          </c:spPr>
          <c:invertIfNegative val="0"/>
          <c:dLbls>
            <c:dLbl>
              <c:idx val="0"/>
              <c:layout>
                <c:manualLayout>
                  <c:x val="6.9444444444444441E-3"/>
                  <c:y val="-2.3809523809523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2E-45C7-AEA9-53CEFAD2AFBB}"/>
                </c:ext>
              </c:extLst>
            </c:dLbl>
            <c:dLbl>
              <c:idx val="3"/>
              <c:layout>
                <c:manualLayout>
                  <c:x val="3.2465004374453194E-3"/>
                  <c:y val="-8.79715035620551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EC-4261-AAF1-4EE263C011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believe what I am learning in school is preparing me for next year.</c:v>
                </c:pt>
                <c:pt idx="1">
                  <c:v>I explore careers/jobs that may interest me after high school.</c:v>
                </c:pt>
                <c:pt idx="2">
                  <c:v>I set goals for the school year.</c:v>
                </c:pt>
                <c:pt idx="3">
                  <c:v>I believe what I am learning in school will help me to be successful in life.</c:v>
                </c:pt>
              </c:strCache>
            </c:strRef>
          </c:cat>
          <c:val>
            <c:numRef>
              <c:f>Connectedness!$E$3:$E$6</c:f>
              <c:numCache>
                <c:formatCode>0%</c:formatCode>
                <c:ptCount val="4"/>
                <c:pt idx="0">
                  <c:v>0.03</c:v>
                </c:pt>
                <c:pt idx="1">
                  <c:v>0.06</c:v>
                </c:pt>
                <c:pt idx="2">
                  <c:v>0.09</c:v>
                </c:pt>
                <c:pt idx="3">
                  <c:v>0.04</c:v>
                </c:pt>
              </c:numCache>
            </c:numRef>
          </c:val>
          <c:extLst>
            <c:ext xmlns:c16="http://schemas.microsoft.com/office/drawing/2014/chart" uri="{C3380CC4-5D6E-409C-BE32-E72D297353CC}">
              <c16:uniqueId val="{00000004-83EC-4261-AAF1-4EE263C01139}"/>
            </c:ext>
          </c:extLst>
        </c:ser>
        <c:ser>
          <c:idx val="4"/>
          <c:order val="4"/>
          <c:tx>
            <c:strRef>
              <c:f>Connectedness!$F$2</c:f>
              <c:strCache>
                <c:ptCount val="1"/>
                <c:pt idx="0">
                  <c:v>Don't know</c:v>
                </c:pt>
              </c:strCache>
            </c:strRef>
          </c:tx>
          <c:spPr>
            <a:solidFill>
              <a:schemeClr val="bg1">
                <a:lumMod val="75000"/>
              </a:schemeClr>
            </a:solidFill>
            <a:ln>
              <a:noFill/>
            </a:ln>
            <a:effectLst/>
            <a:sp3d/>
          </c:spPr>
          <c:invertIfNegative val="0"/>
          <c:dLbls>
            <c:dLbl>
              <c:idx val="0"/>
              <c:layout>
                <c:manualLayout>
                  <c:x val="1.5277777777777677E-2"/>
                  <c:y val="1.1904761904761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2E-45C7-AEA9-53CEFAD2AFBB}"/>
                </c:ext>
              </c:extLst>
            </c:dLbl>
            <c:dLbl>
              <c:idx val="1"/>
              <c:layout>
                <c:manualLayout>
                  <c:x val="2.2222222222222223E-2"/>
                  <c:y val="-4.76190476190476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42-47E6-A7CB-12A86C9A13DA}"/>
                </c:ext>
              </c:extLst>
            </c:dLbl>
            <c:dLbl>
              <c:idx val="2"/>
              <c:layout>
                <c:manualLayout>
                  <c:x val="2.2222222222222223E-2"/>
                  <c:y val="4.76190476190476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42-47E6-A7CB-12A86C9A13DA}"/>
                </c:ext>
              </c:extLst>
            </c:dLbl>
            <c:dLbl>
              <c:idx val="3"/>
              <c:layout>
                <c:manualLayout>
                  <c:x val="1.7061023622047245E-2"/>
                  <c:y val="-1.0563367079115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EC-4261-AAF1-4EE263C011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believe what I am learning in school is preparing me for next year.</c:v>
                </c:pt>
                <c:pt idx="1">
                  <c:v>I explore careers/jobs that may interest me after high school.</c:v>
                </c:pt>
                <c:pt idx="2">
                  <c:v>I set goals for the school year.</c:v>
                </c:pt>
                <c:pt idx="3">
                  <c:v>I believe what I am learning in school will help me to be successful in life.</c:v>
                </c:pt>
              </c:strCache>
            </c:strRef>
          </c:cat>
          <c:val>
            <c:numRef>
              <c:f>Connectedness!$F$3:$F$6</c:f>
              <c:numCache>
                <c:formatCode>0%</c:formatCode>
                <c:ptCount val="4"/>
                <c:pt idx="0">
                  <c:v>0.03</c:v>
                </c:pt>
                <c:pt idx="1">
                  <c:v>0.06</c:v>
                </c:pt>
                <c:pt idx="2">
                  <c:v>0.02</c:v>
                </c:pt>
                <c:pt idx="3">
                  <c:v>0.02</c:v>
                </c:pt>
              </c:numCache>
            </c:numRef>
          </c:val>
          <c:extLst>
            <c:ext xmlns:c16="http://schemas.microsoft.com/office/drawing/2014/chart" uri="{C3380CC4-5D6E-409C-BE32-E72D297353CC}">
              <c16:uniqueId val="{00000006-83EC-4261-AAF1-4EE263C01139}"/>
            </c:ext>
          </c:extLst>
        </c:ser>
        <c:dLbls>
          <c:showLegendKey val="0"/>
          <c:showVal val="1"/>
          <c:showCatName val="0"/>
          <c:showSerName val="0"/>
          <c:showPercent val="0"/>
          <c:showBubbleSize val="0"/>
        </c:dLbls>
        <c:gapWidth val="150"/>
        <c:shape val="box"/>
        <c:axId val="566310128"/>
        <c:axId val="566310520"/>
        <c:axId val="0"/>
      </c:bar3DChart>
      <c:catAx>
        <c:axId val="566310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6310520"/>
        <c:crosses val="autoZero"/>
        <c:auto val="1"/>
        <c:lblAlgn val="ctr"/>
        <c:lblOffset val="100"/>
        <c:noMultiLvlLbl val="0"/>
      </c:catAx>
      <c:valAx>
        <c:axId val="566310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10128"/>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Connectedness!$B$17</c:f>
              <c:strCache>
                <c:ptCount val="1"/>
                <c:pt idx="0">
                  <c:v>Male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Connectedness!$A$18:$A$26</c:f>
              <c:strCache>
                <c:ptCount val="9"/>
                <c:pt idx="0">
                  <c:v>4th</c:v>
                </c:pt>
                <c:pt idx="1">
                  <c:v>5th</c:v>
                </c:pt>
                <c:pt idx="2">
                  <c:v>6th</c:v>
                </c:pt>
                <c:pt idx="3">
                  <c:v>7th</c:v>
                </c:pt>
                <c:pt idx="4">
                  <c:v>8th</c:v>
                </c:pt>
                <c:pt idx="5">
                  <c:v>9th</c:v>
                </c:pt>
                <c:pt idx="6">
                  <c:v>10th</c:v>
                </c:pt>
                <c:pt idx="7">
                  <c:v>11th</c:v>
                </c:pt>
                <c:pt idx="8">
                  <c:v>12th </c:v>
                </c:pt>
              </c:strCache>
            </c:strRef>
          </c:cat>
          <c:val>
            <c:numRef>
              <c:f>Connectedness!$B$18:$B$26</c:f>
              <c:numCache>
                <c:formatCode>General</c:formatCode>
                <c:ptCount val="9"/>
                <c:pt idx="6" formatCode="0%">
                  <c:v>0.26</c:v>
                </c:pt>
                <c:pt idx="7" formatCode="0%">
                  <c:v>0.39</c:v>
                </c:pt>
                <c:pt idx="8" formatCode="0%">
                  <c:v>0.2</c:v>
                </c:pt>
              </c:numCache>
            </c:numRef>
          </c:val>
          <c:smooth val="0"/>
          <c:extLst>
            <c:ext xmlns:c16="http://schemas.microsoft.com/office/drawing/2014/chart" uri="{C3380CC4-5D6E-409C-BE32-E72D297353CC}">
              <c16:uniqueId val="{00000000-6740-409E-BFBD-8738900E2593}"/>
            </c:ext>
          </c:extLst>
        </c:ser>
        <c:ser>
          <c:idx val="1"/>
          <c:order val="1"/>
          <c:tx>
            <c:strRef>
              <c:f>Connectedness!$C$17</c:f>
              <c:strCache>
                <c:ptCount val="1"/>
                <c:pt idx="0">
                  <c:v>Female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Connectedness!$A$18:$A$26</c:f>
              <c:strCache>
                <c:ptCount val="9"/>
                <c:pt idx="0">
                  <c:v>4th</c:v>
                </c:pt>
                <c:pt idx="1">
                  <c:v>5th</c:v>
                </c:pt>
                <c:pt idx="2">
                  <c:v>6th</c:v>
                </c:pt>
                <c:pt idx="3">
                  <c:v>7th</c:v>
                </c:pt>
                <c:pt idx="4">
                  <c:v>8th</c:v>
                </c:pt>
                <c:pt idx="5">
                  <c:v>9th</c:v>
                </c:pt>
                <c:pt idx="6">
                  <c:v>10th</c:v>
                </c:pt>
                <c:pt idx="7">
                  <c:v>11th</c:v>
                </c:pt>
                <c:pt idx="8">
                  <c:v>12th </c:v>
                </c:pt>
              </c:strCache>
            </c:strRef>
          </c:cat>
          <c:val>
            <c:numRef>
              <c:f>Connectedness!$C$18:$C$26</c:f>
              <c:numCache>
                <c:formatCode>General</c:formatCode>
                <c:ptCount val="9"/>
                <c:pt idx="6" formatCode="0%">
                  <c:v>0.26</c:v>
                </c:pt>
                <c:pt idx="7" formatCode="0%">
                  <c:v>0.37</c:v>
                </c:pt>
                <c:pt idx="8" formatCode="0%">
                  <c:v>0.39</c:v>
                </c:pt>
              </c:numCache>
            </c:numRef>
          </c:val>
          <c:smooth val="0"/>
          <c:extLst>
            <c:ext xmlns:c16="http://schemas.microsoft.com/office/drawing/2014/chart" uri="{C3380CC4-5D6E-409C-BE32-E72D297353CC}">
              <c16:uniqueId val="{00000001-6740-409E-BFBD-8738900E2593}"/>
            </c:ext>
          </c:extLst>
        </c:ser>
        <c:dLbls>
          <c:showLegendKey val="0"/>
          <c:showVal val="0"/>
          <c:showCatName val="0"/>
          <c:showSerName val="0"/>
          <c:showPercent val="0"/>
          <c:showBubbleSize val="0"/>
        </c:dLbls>
        <c:marker val="1"/>
        <c:smooth val="0"/>
        <c:axId val="566310912"/>
        <c:axId val="566321888"/>
        <c:extLst/>
      </c:lineChart>
      <c:catAx>
        <c:axId val="56631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21888"/>
        <c:crosses val="autoZero"/>
        <c:auto val="1"/>
        <c:lblAlgn val="ctr"/>
        <c:lblOffset val="100"/>
        <c:noMultiLvlLbl val="0"/>
      </c:catAx>
      <c:valAx>
        <c:axId val="566321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1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Connectedness!$B$2</c:f>
              <c:strCache>
                <c:ptCount val="1"/>
                <c:pt idx="0">
                  <c:v>Always</c:v>
                </c:pt>
              </c:strCache>
            </c:strRef>
          </c:tx>
          <c:spPr>
            <a:solidFill>
              <a:srgbClr val="0099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know how to resolve conflict in a healthy way.</c:v>
                </c:pt>
                <c:pt idx="1">
                  <c:v>When I feel stressed I know how to cope.</c:v>
                </c:pt>
                <c:pt idx="2">
                  <c:v>There is at least one adult in my school that I can talk to about a personal problem.</c:v>
                </c:pt>
                <c:pt idx="3">
                  <c:v>I feel sorry for others when they are hurting.</c:v>
                </c:pt>
              </c:strCache>
            </c:strRef>
          </c:cat>
          <c:val>
            <c:numRef>
              <c:f>Connectedness!$B$3:$B$6</c:f>
              <c:numCache>
                <c:formatCode>0%</c:formatCode>
                <c:ptCount val="4"/>
                <c:pt idx="0">
                  <c:v>0.32</c:v>
                </c:pt>
                <c:pt idx="1">
                  <c:v>0.3</c:v>
                </c:pt>
                <c:pt idx="2">
                  <c:v>0.41</c:v>
                </c:pt>
                <c:pt idx="3">
                  <c:v>0.41</c:v>
                </c:pt>
              </c:numCache>
            </c:numRef>
          </c:val>
          <c:extLst>
            <c:ext xmlns:c16="http://schemas.microsoft.com/office/drawing/2014/chart" uri="{C3380CC4-5D6E-409C-BE32-E72D297353CC}">
              <c16:uniqueId val="{00000000-83EC-4261-AAF1-4EE263C01139}"/>
            </c:ext>
          </c:extLst>
        </c:ser>
        <c:ser>
          <c:idx val="1"/>
          <c:order val="1"/>
          <c:tx>
            <c:strRef>
              <c:f>Connectedness!$C$2</c:f>
              <c:strCache>
                <c:ptCount val="1"/>
                <c:pt idx="0">
                  <c:v>Usually</c:v>
                </c:pt>
              </c:strCache>
            </c:strRef>
          </c:tx>
          <c:spPr>
            <a:solidFill>
              <a:srgbClr val="0070C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know how to resolve conflict in a healthy way.</c:v>
                </c:pt>
                <c:pt idx="1">
                  <c:v>When I feel stressed I know how to cope.</c:v>
                </c:pt>
                <c:pt idx="2">
                  <c:v>There is at least one adult in my school that I can talk to about a personal problem.</c:v>
                </c:pt>
                <c:pt idx="3">
                  <c:v>I feel sorry for others when they are hurting.</c:v>
                </c:pt>
              </c:strCache>
            </c:strRef>
          </c:cat>
          <c:val>
            <c:numRef>
              <c:f>Connectedness!$C$3:$C$6</c:f>
              <c:numCache>
                <c:formatCode>0%</c:formatCode>
                <c:ptCount val="4"/>
                <c:pt idx="0">
                  <c:v>0.38</c:v>
                </c:pt>
                <c:pt idx="1">
                  <c:v>0.3</c:v>
                </c:pt>
                <c:pt idx="2">
                  <c:v>0.2</c:v>
                </c:pt>
                <c:pt idx="3">
                  <c:v>0.35</c:v>
                </c:pt>
              </c:numCache>
            </c:numRef>
          </c:val>
          <c:extLst>
            <c:ext xmlns:c16="http://schemas.microsoft.com/office/drawing/2014/chart" uri="{C3380CC4-5D6E-409C-BE32-E72D297353CC}">
              <c16:uniqueId val="{00000001-83EC-4261-AAF1-4EE263C01139}"/>
            </c:ext>
          </c:extLst>
        </c:ser>
        <c:ser>
          <c:idx val="2"/>
          <c:order val="2"/>
          <c:tx>
            <c:strRef>
              <c:f>Connectedness!$D$2</c:f>
              <c:strCache>
                <c:ptCount val="1"/>
                <c:pt idx="0">
                  <c:v>Sometimes</c:v>
                </c:pt>
              </c:strCache>
            </c:strRef>
          </c:tx>
          <c:spPr>
            <a:solidFill>
              <a:srgbClr val="FFFF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know how to resolve conflict in a healthy way.</c:v>
                </c:pt>
                <c:pt idx="1">
                  <c:v>When I feel stressed I know how to cope.</c:v>
                </c:pt>
                <c:pt idx="2">
                  <c:v>There is at least one adult in my school that I can talk to about a personal problem.</c:v>
                </c:pt>
                <c:pt idx="3">
                  <c:v>I feel sorry for others when they are hurting.</c:v>
                </c:pt>
              </c:strCache>
            </c:strRef>
          </c:cat>
          <c:val>
            <c:numRef>
              <c:f>Connectedness!$D$3:$D$6</c:f>
              <c:numCache>
                <c:formatCode>0%</c:formatCode>
                <c:ptCount val="4"/>
                <c:pt idx="0">
                  <c:v>0.21</c:v>
                </c:pt>
                <c:pt idx="1">
                  <c:v>0.25</c:v>
                </c:pt>
                <c:pt idx="2">
                  <c:v>0.14000000000000001</c:v>
                </c:pt>
                <c:pt idx="3">
                  <c:v>0.19</c:v>
                </c:pt>
              </c:numCache>
            </c:numRef>
          </c:val>
          <c:extLst>
            <c:ext xmlns:c16="http://schemas.microsoft.com/office/drawing/2014/chart" uri="{C3380CC4-5D6E-409C-BE32-E72D297353CC}">
              <c16:uniqueId val="{00000002-83EC-4261-AAF1-4EE263C01139}"/>
            </c:ext>
          </c:extLst>
        </c:ser>
        <c:ser>
          <c:idx val="3"/>
          <c:order val="3"/>
          <c:tx>
            <c:strRef>
              <c:f>Connectedness!$E$2</c:f>
              <c:strCache>
                <c:ptCount val="1"/>
                <c:pt idx="0">
                  <c:v>Never</c:v>
                </c:pt>
              </c:strCache>
            </c:strRef>
          </c:tx>
          <c:spPr>
            <a:solidFill>
              <a:srgbClr val="FF0000"/>
            </a:solidFill>
            <a:ln>
              <a:noFill/>
            </a:ln>
            <a:effectLst/>
            <a:sp3d/>
          </c:spPr>
          <c:invertIfNegative val="0"/>
          <c:dLbls>
            <c:dLbl>
              <c:idx val="0"/>
              <c:layout>
                <c:manualLayout>
                  <c:x val="6.9444444444444441E-3"/>
                  <c:y val="-2.3809523809523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2E-45C7-AEA9-53CEFAD2AFBB}"/>
                </c:ext>
              </c:extLst>
            </c:dLbl>
            <c:dLbl>
              <c:idx val="3"/>
              <c:layout>
                <c:manualLayout>
                  <c:x val="1.1579833770778652E-2"/>
                  <c:y val="-2.3082864641919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EC-4261-AAF1-4EE263C011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know how to resolve conflict in a healthy way.</c:v>
                </c:pt>
                <c:pt idx="1">
                  <c:v>When I feel stressed I know how to cope.</c:v>
                </c:pt>
                <c:pt idx="2">
                  <c:v>There is at least one adult in my school that I can talk to about a personal problem.</c:v>
                </c:pt>
                <c:pt idx="3">
                  <c:v>I feel sorry for others when they are hurting.</c:v>
                </c:pt>
              </c:strCache>
            </c:strRef>
          </c:cat>
          <c:val>
            <c:numRef>
              <c:f>Connectedness!$E$3:$E$6</c:f>
              <c:numCache>
                <c:formatCode>0%</c:formatCode>
                <c:ptCount val="4"/>
                <c:pt idx="0">
                  <c:v>0.04</c:v>
                </c:pt>
                <c:pt idx="1">
                  <c:v>7.0000000000000007E-2</c:v>
                </c:pt>
                <c:pt idx="2">
                  <c:v>0.16</c:v>
                </c:pt>
                <c:pt idx="3">
                  <c:v>0.03</c:v>
                </c:pt>
              </c:numCache>
            </c:numRef>
          </c:val>
          <c:extLst>
            <c:ext xmlns:c16="http://schemas.microsoft.com/office/drawing/2014/chart" uri="{C3380CC4-5D6E-409C-BE32-E72D297353CC}">
              <c16:uniqueId val="{00000004-83EC-4261-AAF1-4EE263C01139}"/>
            </c:ext>
          </c:extLst>
        </c:ser>
        <c:ser>
          <c:idx val="4"/>
          <c:order val="4"/>
          <c:tx>
            <c:strRef>
              <c:f>Connectedness!$F$2</c:f>
              <c:strCache>
                <c:ptCount val="1"/>
                <c:pt idx="0">
                  <c:v>Don't know</c:v>
                </c:pt>
              </c:strCache>
            </c:strRef>
          </c:tx>
          <c:spPr>
            <a:solidFill>
              <a:schemeClr val="bg1">
                <a:lumMod val="75000"/>
              </a:schemeClr>
            </a:solidFill>
            <a:ln>
              <a:noFill/>
            </a:ln>
            <a:effectLst/>
            <a:sp3d/>
          </c:spPr>
          <c:invertIfNegative val="0"/>
          <c:dLbls>
            <c:dLbl>
              <c:idx val="0"/>
              <c:layout>
                <c:manualLayout>
                  <c:x val="1.8055555555555554E-2"/>
                  <c:y val="1.6666666666666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2E-45C7-AEA9-53CEFAD2AFBB}"/>
                </c:ext>
              </c:extLst>
            </c:dLbl>
            <c:dLbl>
              <c:idx val="1"/>
              <c:layout>
                <c:manualLayout>
                  <c:x val="1.9444444444444445E-2"/>
                  <c:y val="-7.14285714285723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2C-41B2-B567-C648E5900550}"/>
                </c:ext>
              </c:extLst>
            </c:dLbl>
            <c:dLbl>
              <c:idx val="3"/>
              <c:layout>
                <c:manualLayout>
                  <c:x val="2.2616579177602798E-2"/>
                  <c:y val="1.34139482564679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EC-4261-AAF1-4EE263C011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know how to resolve conflict in a healthy way.</c:v>
                </c:pt>
                <c:pt idx="1">
                  <c:v>When I feel stressed I know how to cope.</c:v>
                </c:pt>
                <c:pt idx="2">
                  <c:v>There is at least one adult in my school that I can talk to about a personal problem.</c:v>
                </c:pt>
                <c:pt idx="3">
                  <c:v>I feel sorry for others when they are hurting.</c:v>
                </c:pt>
              </c:strCache>
            </c:strRef>
          </c:cat>
          <c:val>
            <c:numRef>
              <c:f>Connectedness!$F$3:$F$6</c:f>
              <c:numCache>
                <c:formatCode>0%</c:formatCode>
                <c:ptCount val="4"/>
                <c:pt idx="0">
                  <c:v>0.05</c:v>
                </c:pt>
                <c:pt idx="1">
                  <c:v>7.0000000000000007E-2</c:v>
                </c:pt>
                <c:pt idx="2">
                  <c:v>0.08</c:v>
                </c:pt>
                <c:pt idx="3">
                  <c:v>0.02</c:v>
                </c:pt>
              </c:numCache>
            </c:numRef>
          </c:val>
          <c:extLst>
            <c:ext xmlns:c16="http://schemas.microsoft.com/office/drawing/2014/chart" uri="{C3380CC4-5D6E-409C-BE32-E72D297353CC}">
              <c16:uniqueId val="{00000006-83EC-4261-AAF1-4EE263C01139}"/>
            </c:ext>
          </c:extLst>
        </c:ser>
        <c:dLbls>
          <c:showLegendKey val="0"/>
          <c:showVal val="1"/>
          <c:showCatName val="0"/>
          <c:showSerName val="0"/>
          <c:showPercent val="0"/>
          <c:showBubbleSize val="0"/>
        </c:dLbls>
        <c:gapWidth val="150"/>
        <c:shape val="box"/>
        <c:axId val="566310128"/>
        <c:axId val="566310520"/>
        <c:axId val="0"/>
      </c:bar3DChart>
      <c:catAx>
        <c:axId val="566310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6310520"/>
        <c:crosses val="autoZero"/>
        <c:auto val="1"/>
        <c:lblAlgn val="ctr"/>
        <c:lblOffset val="100"/>
        <c:noMultiLvlLbl val="0"/>
      </c:catAx>
      <c:valAx>
        <c:axId val="566310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10128"/>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Connectedness!$B$17</c:f>
              <c:strCache>
                <c:ptCount val="1"/>
                <c:pt idx="0">
                  <c:v>Male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Connectedness!$A$18:$A$26</c:f>
              <c:strCache>
                <c:ptCount val="9"/>
                <c:pt idx="0">
                  <c:v>4th</c:v>
                </c:pt>
                <c:pt idx="1">
                  <c:v>5th</c:v>
                </c:pt>
                <c:pt idx="2">
                  <c:v>6th</c:v>
                </c:pt>
                <c:pt idx="3">
                  <c:v>7th</c:v>
                </c:pt>
                <c:pt idx="4">
                  <c:v>8th</c:v>
                </c:pt>
                <c:pt idx="5">
                  <c:v>9th</c:v>
                </c:pt>
                <c:pt idx="6">
                  <c:v>10th</c:v>
                </c:pt>
                <c:pt idx="7">
                  <c:v>11th</c:v>
                </c:pt>
                <c:pt idx="8">
                  <c:v>12th </c:v>
                </c:pt>
              </c:strCache>
            </c:strRef>
          </c:cat>
          <c:val>
            <c:numRef>
              <c:f>Connectedness!$B$18:$B$26</c:f>
              <c:numCache>
                <c:formatCode>0%</c:formatCode>
                <c:ptCount val="9"/>
                <c:pt idx="0">
                  <c:v>0.72</c:v>
                </c:pt>
                <c:pt idx="1">
                  <c:v>0.76</c:v>
                </c:pt>
                <c:pt idx="2">
                  <c:v>0.76</c:v>
                </c:pt>
                <c:pt idx="3">
                  <c:v>0.62</c:v>
                </c:pt>
                <c:pt idx="4">
                  <c:v>0.69</c:v>
                </c:pt>
                <c:pt idx="5">
                  <c:v>0.65</c:v>
                </c:pt>
                <c:pt idx="6">
                  <c:v>0.68</c:v>
                </c:pt>
                <c:pt idx="7">
                  <c:v>0.63</c:v>
                </c:pt>
                <c:pt idx="8">
                  <c:v>0.71</c:v>
                </c:pt>
              </c:numCache>
            </c:numRef>
          </c:val>
          <c:smooth val="0"/>
          <c:extLst>
            <c:ext xmlns:c16="http://schemas.microsoft.com/office/drawing/2014/chart" uri="{C3380CC4-5D6E-409C-BE32-E72D297353CC}">
              <c16:uniqueId val="{00000000-6740-409E-BFBD-8738900E2593}"/>
            </c:ext>
          </c:extLst>
        </c:ser>
        <c:ser>
          <c:idx val="1"/>
          <c:order val="1"/>
          <c:tx>
            <c:strRef>
              <c:f>Connectedness!$C$17</c:f>
              <c:strCache>
                <c:ptCount val="1"/>
                <c:pt idx="0">
                  <c:v>Female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Connectedness!$A$18:$A$26</c:f>
              <c:strCache>
                <c:ptCount val="9"/>
                <c:pt idx="0">
                  <c:v>4th</c:v>
                </c:pt>
                <c:pt idx="1">
                  <c:v>5th</c:v>
                </c:pt>
                <c:pt idx="2">
                  <c:v>6th</c:v>
                </c:pt>
                <c:pt idx="3">
                  <c:v>7th</c:v>
                </c:pt>
                <c:pt idx="4">
                  <c:v>8th</c:v>
                </c:pt>
                <c:pt idx="5">
                  <c:v>9th</c:v>
                </c:pt>
                <c:pt idx="6">
                  <c:v>10th</c:v>
                </c:pt>
                <c:pt idx="7">
                  <c:v>11th</c:v>
                </c:pt>
                <c:pt idx="8">
                  <c:v>12th </c:v>
                </c:pt>
              </c:strCache>
            </c:strRef>
          </c:cat>
          <c:val>
            <c:numRef>
              <c:f>Connectedness!$C$18:$C$26</c:f>
              <c:numCache>
                <c:formatCode>0%</c:formatCode>
                <c:ptCount val="9"/>
                <c:pt idx="0">
                  <c:v>0.81</c:v>
                </c:pt>
                <c:pt idx="1">
                  <c:v>0.79</c:v>
                </c:pt>
                <c:pt idx="2">
                  <c:v>0.73</c:v>
                </c:pt>
                <c:pt idx="3">
                  <c:v>0.72</c:v>
                </c:pt>
                <c:pt idx="4">
                  <c:v>0.72</c:v>
                </c:pt>
                <c:pt idx="5">
                  <c:v>0.71</c:v>
                </c:pt>
                <c:pt idx="6">
                  <c:v>0.61</c:v>
                </c:pt>
                <c:pt idx="7">
                  <c:v>0.65</c:v>
                </c:pt>
                <c:pt idx="8">
                  <c:v>0.72</c:v>
                </c:pt>
              </c:numCache>
            </c:numRef>
          </c:val>
          <c:smooth val="0"/>
          <c:extLst>
            <c:ext xmlns:c16="http://schemas.microsoft.com/office/drawing/2014/chart" uri="{C3380CC4-5D6E-409C-BE32-E72D297353CC}">
              <c16:uniqueId val="{00000001-6740-409E-BFBD-8738900E2593}"/>
            </c:ext>
          </c:extLst>
        </c:ser>
        <c:dLbls>
          <c:showLegendKey val="0"/>
          <c:showVal val="0"/>
          <c:showCatName val="0"/>
          <c:showSerName val="0"/>
          <c:showPercent val="0"/>
          <c:showBubbleSize val="0"/>
        </c:dLbls>
        <c:marker val="1"/>
        <c:smooth val="0"/>
        <c:axId val="566310912"/>
        <c:axId val="566321888"/>
        <c:extLst/>
      </c:lineChart>
      <c:catAx>
        <c:axId val="56631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21888"/>
        <c:crosses val="autoZero"/>
        <c:auto val="1"/>
        <c:lblAlgn val="ctr"/>
        <c:lblOffset val="100"/>
        <c:noMultiLvlLbl val="0"/>
      </c:catAx>
      <c:valAx>
        <c:axId val="566321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1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Connectedness!$B$2</c:f>
              <c:strCache>
                <c:ptCount val="1"/>
                <c:pt idx="0">
                  <c:v>Always</c:v>
                </c:pt>
              </c:strCache>
            </c:strRef>
          </c:tx>
          <c:spPr>
            <a:solidFill>
              <a:srgbClr val="0099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exercise at least three times per week.</c:v>
                </c:pt>
                <c:pt idx="1">
                  <c:v>I get enough sleep most nights.</c:v>
                </c:pt>
                <c:pt idx="2">
                  <c:v>I make healthy eating choices most of the time.</c:v>
                </c:pt>
                <c:pt idx="3">
                  <c:v>I have a healthy lifestyle.</c:v>
                </c:pt>
              </c:strCache>
            </c:strRef>
          </c:cat>
          <c:val>
            <c:numRef>
              <c:f>Connectedness!$B$3:$B$6</c:f>
              <c:numCache>
                <c:formatCode>0%</c:formatCode>
                <c:ptCount val="4"/>
                <c:pt idx="0">
                  <c:v>0.52</c:v>
                </c:pt>
                <c:pt idx="1">
                  <c:v>0.27</c:v>
                </c:pt>
                <c:pt idx="2">
                  <c:v>0.25</c:v>
                </c:pt>
                <c:pt idx="3">
                  <c:v>0.38</c:v>
                </c:pt>
              </c:numCache>
            </c:numRef>
          </c:val>
          <c:extLst>
            <c:ext xmlns:c16="http://schemas.microsoft.com/office/drawing/2014/chart" uri="{C3380CC4-5D6E-409C-BE32-E72D297353CC}">
              <c16:uniqueId val="{00000000-83EC-4261-AAF1-4EE263C01139}"/>
            </c:ext>
          </c:extLst>
        </c:ser>
        <c:ser>
          <c:idx val="1"/>
          <c:order val="1"/>
          <c:tx>
            <c:strRef>
              <c:f>Connectedness!$C$2</c:f>
              <c:strCache>
                <c:ptCount val="1"/>
                <c:pt idx="0">
                  <c:v>Usually</c:v>
                </c:pt>
              </c:strCache>
            </c:strRef>
          </c:tx>
          <c:spPr>
            <a:solidFill>
              <a:srgbClr val="0070C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exercise at least three times per week.</c:v>
                </c:pt>
                <c:pt idx="1">
                  <c:v>I get enough sleep most nights.</c:v>
                </c:pt>
                <c:pt idx="2">
                  <c:v>I make healthy eating choices most of the time.</c:v>
                </c:pt>
                <c:pt idx="3">
                  <c:v>I have a healthy lifestyle.</c:v>
                </c:pt>
              </c:strCache>
            </c:strRef>
          </c:cat>
          <c:val>
            <c:numRef>
              <c:f>Connectedness!$C$3:$C$6</c:f>
              <c:numCache>
                <c:formatCode>0%</c:formatCode>
                <c:ptCount val="4"/>
                <c:pt idx="0">
                  <c:v>0.22</c:v>
                </c:pt>
                <c:pt idx="1">
                  <c:v>0.34</c:v>
                </c:pt>
                <c:pt idx="2">
                  <c:v>0.39</c:v>
                </c:pt>
                <c:pt idx="3">
                  <c:v>0.33</c:v>
                </c:pt>
              </c:numCache>
            </c:numRef>
          </c:val>
          <c:extLst>
            <c:ext xmlns:c16="http://schemas.microsoft.com/office/drawing/2014/chart" uri="{C3380CC4-5D6E-409C-BE32-E72D297353CC}">
              <c16:uniqueId val="{00000001-83EC-4261-AAF1-4EE263C01139}"/>
            </c:ext>
          </c:extLst>
        </c:ser>
        <c:ser>
          <c:idx val="2"/>
          <c:order val="2"/>
          <c:tx>
            <c:strRef>
              <c:f>Connectedness!$D$2</c:f>
              <c:strCache>
                <c:ptCount val="1"/>
                <c:pt idx="0">
                  <c:v>Sometimes</c:v>
                </c:pt>
              </c:strCache>
            </c:strRef>
          </c:tx>
          <c:spPr>
            <a:solidFill>
              <a:srgbClr val="FFFF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exercise at least three times per week.</c:v>
                </c:pt>
                <c:pt idx="1">
                  <c:v>I get enough sleep most nights.</c:v>
                </c:pt>
                <c:pt idx="2">
                  <c:v>I make healthy eating choices most of the time.</c:v>
                </c:pt>
                <c:pt idx="3">
                  <c:v>I have a healthy lifestyle.</c:v>
                </c:pt>
              </c:strCache>
            </c:strRef>
          </c:cat>
          <c:val>
            <c:numRef>
              <c:f>Connectedness!$D$3:$D$6</c:f>
              <c:numCache>
                <c:formatCode>0%</c:formatCode>
                <c:ptCount val="4"/>
                <c:pt idx="0">
                  <c:v>0.17</c:v>
                </c:pt>
                <c:pt idx="1">
                  <c:v>0.28000000000000003</c:v>
                </c:pt>
                <c:pt idx="2">
                  <c:v>0.3</c:v>
                </c:pt>
                <c:pt idx="3">
                  <c:v>0.21</c:v>
                </c:pt>
              </c:numCache>
            </c:numRef>
          </c:val>
          <c:extLst>
            <c:ext xmlns:c16="http://schemas.microsoft.com/office/drawing/2014/chart" uri="{C3380CC4-5D6E-409C-BE32-E72D297353CC}">
              <c16:uniqueId val="{00000002-83EC-4261-AAF1-4EE263C01139}"/>
            </c:ext>
          </c:extLst>
        </c:ser>
        <c:ser>
          <c:idx val="3"/>
          <c:order val="3"/>
          <c:tx>
            <c:strRef>
              <c:f>Connectedness!$E$2</c:f>
              <c:strCache>
                <c:ptCount val="1"/>
                <c:pt idx="0">
                  <c:v>Never</c:v>
                </c:pt>
              </c:strCache>
            </c:strRef>
          </c:tx>
          <c:spPr>
            <a:solidFill>
              <a:srgbClr val="FF0000"/>
            </a:solidFill>
            <a:ln>
              <a:noFill/>
            </a:ln>
            <a:effectLst/>
            <a:sp3d/>
          </c:spPr>
          <c:invertIfNegative val="0"/>
          <c:dLbls>
            <c:dLbl>
              <c:idx val="0"/>
              <c:layout>
                <c:manualLayout>
                  <c:x val="8.3333333333332309E-3"/>
                  <c:y val="-9.52380952380952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2E-45C7-AEA9-53CEFAD2AFBB}"/>
                </c:ext>
              </c:extLst>
            </c:dLbl>
            <c:dLbl>
              <c:idx val="3"/>
              <c:layout>
                <c:manualLayout>
                  <c:x val="3.2465004374453194E-3"/>
                  <c:y val="-8.79715035620551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EC-4261-AAF1-4EE263C011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exercise at least three times per week.</c:v>
                </c:pt>
                <c:pt idx="1">
                  <c:v>I get enough sleep most nights.</c:v>
                </c:pt>
                <c:pt idx="2">
                  <c:v>I make healthy eating choices most of the time.</c:v>
                </c:pt>
                <c:pt idx="3">
                  <c:v>I have a healthy lifestyle.</c:v>
                </c:pt>
              </c:strCache>
            </c:strRef>
          </c:cat>
          <c:val>
            <c:numRef>
              <c:f>Connectedness!$E$3:$E$6</c:f>
              <c:numCache>
                <c:formatCode>0%</c:formatCode>
                <c:ptCount val="4"/>
                <c:pt idx="0">
                  <c:v>7.0000000000000007E-2</c:v>
                </c:pt>
                <c:pt idx="1">
                  <c:v>0.1</c:v>
                </c:pt>
                <c:pt idx="2">
                  <c:v>0.04</c:v>
                </c:pt>
                <c:pt idx="3">
                  <c:v>0.02</c:v>
                </c:pt>
              </c:numCache>
            </c:numRef>
          </c:val>
          <c:extLst>
            <c:ext xmlns:c16="http://schemas.microsoft.com/office/drawing/2014/chart" uri="{C3380CC4-5D6E-409C-BE32-E72D297353CC}">
              <c16:uniqueId val="{00000004-83EC-4261-AAF1-4EE263C01139}"/>
            </c:ext>
          </c:extLst>
        </c:ser>
        <c:ser>
          <c:idx val="4"/>
          <c:order val="4"/>
          <c:tx>
            <c:strRef>
              <c:f>Connectedness!$F$2</c:f>
              <c:strCache>
                <c:ptCount val="1"/>
                <c:pt idx="0">
                  <c:v>Don't know</c:v>
                </c:pt>
              </c:strCache>
            </c:strRef>
          </c:tx>
          <c:spPr>
            <a:solidFill>
              <a:schemeClr val="bg1">
                <a:lumMod val="75000"/>
              </a:schemeClr>
            </a:solidFill>
            <a:ln>
              <a:noFill/>
            </a:ln>
            <a:effectLst/>
            <a:sp3d/>
          </c:spPr>
          <c:invertIfNegative val="0"/>
          <c:dLbls>
            <c:dLbl>
              <c:idx val="0"/>
              <c:layout>
                <c:manualLayout>
                  <c:x val="1.8055555555555554E-2"/>
                  <c:y val="1.6666666666666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2E-45C7-AEA9-53CEFAD2AFBB}"/>
                </c:ext>
              </c:extLst>
            </c:dLbl>
            <c:dLbl>
              <c:idx val="1"/>
              <c:layout>
                <c:manualLayout>
                  <c:x val="1.5277777777777777E-2"/>
                  <c:y val="-7.14285714285714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A1-4EE5-950A-1C5317BAA740}"/>
                </c:ext>
              </c:extLst>
            </c:dLbl>
            <c:dLbl>
              <c:idx val="2"/>
              <c:layout>
                <c:manualLayout>
                  <c:x val="2.361111111111111E-2"/>
                  <c:y val="2.38095238095233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A1-4EE5-950A-1C5317BAA740}"/>
                </c:ext>
              </c:extLst>
            </c:dLbl>
            <c:dLbl>
              <c:idx val="3"/>
              <c:layout>
                <c:manualLayout>
                  <c:x val="2.5394356955380375E-2"/>
                  <c:y val="-8.18241469816272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EC-4261-AAF1-4EE263C011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Connectedness!$A$3:$A$6</c:f>
              <c:strCache>
                <c:ptCount val="4"/>
                <c:pt idx="0">
                  <c:v>I exercise at least three times per week.</c:v>
                </c:pt>
                <c:pt idx="1">
                  <c:v>I get enough sleep most nights.</c:v>
                </c:pt>
                <c:pt idx="2">
                  <c:v>I make healthy eating choices most of the time.</c:v>
                </c:pt>
                <c:pt idx="3">
                  <c:v>I have a healthy lifestyle.</c:v>
                </c:pt>
              </c:strCache>
            </c:strRef>
          </c:cat>
          <c:val>
            <c:numRef>
              <c:f>Connectedness!$F$3:$F$6</c:f>
              <c:numCache>
                <c:formatCode>0%</c:formatCode>
                <c:ptCount val="4"/>
                <c:pt idx="0">
                  <c:v>0.03</c:v>
                </c:pt>
                <c:pt idx="1">
                  <c:v>0.01</c:v>
                </c:pt>
                <c:pt idx="2">
                  <c:v>0.01</c:v>
                </c:pt>
                <c:pt idx="3">
                  <c:v>0.05</c:v>
                </c:pt>
              </c:numCache>
            </c:numRef>
          </c:val>
          <c:extLst>
            <c:ext xmlns:c16="http://schemas.microsoft.com/office/drawing/2014/chart" uri="{C3380CC4-5D6E-409C-BE32-E72D297353CC}">
              <c16:uniqueId val="{00000006-83EC-4261-AAF1-4EE263C01139}"/>
            </c:ext>
          </c:extLst>
        </c:ser>
        <c:dLbls>
          <c:showLegendKey val="0"/>
          <c:showVal val="1"/>
          <c:showCatName val="0"/>
          <c:showSerName val="0"/>
          <c:showPercent val="0"/>
          <c:showBubbleSize val="0"/>
        </c:dLbls>
        <c:gapWidth val="150"/>
        <c:shape val="box"/>
        <c:axId val="566310128"/>
        <c:axId val="566310520"/>
        <c:axId val="0"/>
      </c:bar3DChart>
      <c:catAx>
        <c:axId val="566310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6310520"/>
        <c:crosses val="autoZero"/>
        <c:auto val="1"/>
        <c:lblAlgn val="ctr"/>
        <c:lblOffset val="100"/>
        <c:noMultiLvlLbl val="0"/>
      </c:catAx>
      <c:valAx>
        <c:axId val="566310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10128"/>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Connectedness!$B$17</c:f>
              <c:strCache>
                <c:ptCount val="1"/>
                <c:pt idx="0">
                  <c:v>Male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Connectedness!$A$18:$A$26</c:f>
              <c:strCache>
                <c:ptCount val="9"/>
                <c:pt idx="0">
                  <c:v>4th</c:v>
                </c:pt>
                <c:pt idx="1">
                  <c:v>5th</c:v>
                </c:pt>
                <c:pt idx="2">
                  <c:v>6th</c:v>
                </c:pt>
                <c:pt idx="3">
                  <c:v>7th</c:v>
                </c:pt>
                <c:pt idx="4">
                  <c:v>8th</c:v>
                </c:pt>
                <c:pt idx="5">
                  <c:v>9th</c:v>
                </c:pt>
                <c:pt idx="6">
                  <c:v>10th</c:v>
                </c:pt>
                <c:pt idx="7">
                  <c:v>11th</c:v>
                </c:pt>
                <c:pt idx="8">
                  <c:v>12th </c:v>
                </c:pt>
              </c:strCache>
            </c:strRef>
          </c:cat>
          <c:val>
            <c:numRef>
              <c:f>Connectedness!$B$18:$B$26</c:f>
              <c:numCache>
                <c:formatCode>0%</c:formatCode>
                <c:ptCount val="9"/>
                <c:pt idx="0">
                  <c:v>0.34</c:v>
                </c:pt>
                <c:pt idx="1">
                  <c:v>0.48</c:v>
                </c:pt>
                <c:pt idx="2">
                  <c:v>0.53</c:v>
                </c:pt>
                <c:pt idx="3">
                  <c:v>0.34</c:v>
                </c:pt>
                <c:pt idx="4">
                  <c:v>0.46</c:v>
                </c:pt>
                <c:pt idx="5">
                  <c:v>0.3</c:v>
                </c:pt>
                <c:pt idx="6">
                  <c:v>0.27</c:v>
                </c:pt>
                <c:pt idx="7">
                  <c:v>0.36</c:v>
                </c:pt>
                <c:pt idx="8">
                  <c:v>0.27</c:v>
                </c:pt>
              </c:numCache>
            </c:numRef>
          </c:val>
          <c:smooth val="0"/>
          <c:extLst>
            <c:ext xmlns:c16="http://schemas.microsoft.com/office/drawing/2014/chart" uri="{C3380CC4-5D6E-409C-BE32-E72D297353CC}">
              <c16:uniqueId val="{00000000-6740-409E-BFBD-8738900E2593}"/>
            </c:ext>
          </c:extLst>
        </c:ser>
        <c:ser>
          <c:idx val="1"/>
          <c:order val="1"/>
          <c:tx>
            <c:strRef>
              <c:f>Connectedness!$C$17</c:f>
              <c:strCache>
                <c:ptCount val="1"/>
                <c:pt idx="0">
                  <c:v>Female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Connectedness!$A$18:$A$26</c:f>
              <c:strCache>
                <c:ptCount val="9"/>
                <c:pt idx="0">
                  <c:v>4th</c:v>
                </c:pt>
                <c:pt idx="1">
                  <c:v>5th</c:v>
                </c:pt>
                <c:pt idx="2">
                  <c:v>6th</c:v>
                </c:pt>
                <c:pt idx="3">
                  <c:v>7th</c:v>
                </c:pt>
                <c:pt idx="4">
                  <c:v>8th</c:v>
                </c:pt>
                <c:pt idx="5">
                  <c:v>9th</c:v>
                </c:pt>
                <c:pt idx="6">
                  <c:v>10th</c:v>
                </c:pt>
                <c:pt idx="7">
                  <c:v>11th</c:v>
                </c:pt>
                <c:pt idx="8">
                  <c:v>12th </c:v>
                </c:pt>
              </c:strCache>
            </c:strRef>
          </c:cat>
          <c:val>
            <c:numRef>
              <c:f>Connectedness!$C$18:$C$26</c:f>
              <c:numCache>
                <c:formatCode>0%</c:formatCode>
                <c:ptCount val="9"/>
                <c:pt idx="0">
                  <c:v>0.4</c:v>
                </c:pt>
                <c:pt idx="1">
                  <c:v>0.44</c:v>
                </c:pt>
                <c:pt idx="2">
                  <c:v>0.52</c:v>
                </c:pt>
                <c:pt idx="3">
                  <c:v>0.34</c:v>
                </c:pt>
                <c:pt idx="4">
                  <c:v>0.32</c:v>
                </c:pt>
                <c:pt idx="5">
                  <c:v>0.22</c:v>
                </c:pt>
                <c:pt idx="6">
                  <c:v>0.22</c:v>
                </c:pt>
                <c:pt idx="7">
                  <c:v>0.19</c:v>
                </c:pt>
                <c:pt idx="8">
                  <c:v>0.16</c:v>
                </c:pt>
              </c:numCache>
            </c:numRef>
          </c:val>
          <c:smooth val="0"/>
          <c:extLst>
            <c:ext xmlns:c16="http://schemas.microsoft.com/office/drawing/2014/chart" uri="{C3380CC4-5D6E-409C-BE32-E72D297353CC}">
              <c16:uniqueId val="{00000001-6740-409E-BFBD-8738900E2593}"/>
            </c:ext>
          </c:extLst>
        </c:ser>
        <c:dLbls>
          <c:showLegendKey val="0"/>
          <c:showVal val="0"/>
          <c:showCatName val="0"/>
          <c:showSerName val="0"/>
          <c:showPercent val="0"/>
          <c:showBubbleSize val="0"/>
        </c:dLbls>
        <c:marker val="1"/>
        <c:smooth val="0"/>
        <c:axId val="566310912"/>
        <c:axId val="566321888"/>
        <c:extLst/>
      </c:lineChart>
      <c:catAx>
        <c:axId val="56631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21888"/>
        <c:crosses val="autoZero"/>
        <c:auto val="1"/>
        <c:lblAlgn val="ctr"/>
        <c:lblOffset val="100"/>
        <c:noMultiLvlLbl val="0"/>
      </c:catAx>
      <c:valAx>
        <c:axId val="566321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1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Connectedness!$B$2</c:f>
              <c:strCache>
                <c:ptCount val="1"/>
                <c:pt idx="0">
                  <c:v>Always</c:v>
                </c:pt>
              </c:strCache>
            </c:strRef>
          </c:tx>
          <c:spPr>
            <a:solidFill>
              <a:srgbClr val="0099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Connectedness!$A$3:$A$7</c:f>
              <c:strCache>
                <c:ptCount val="5"/>
                <c:pt idx="0">
                  <c:v>I believe what I am learning in school will help me to be successful in life.</c:v>
                </c:pt>
                <c:pt idx="1">
                  <c:v>I feel well prepared for college and/or life after high school.</c:v>
                </c:pt>
                <c:pt idx="2">
                  <c:v>I use an academic and career plan to guide my decisions to help me achieve my post-high school goals.</c:v>
                </c:pt>
                <c:pt idx="3">
                  <c:v>There is one or more adults in my school who care about  my future.</c:v>
                </c:pt>
                <c:pt idx="4">
                  <c:v>I explore careers/jobs that may interest me after high school.</c:v>
                </c:pt>
              </c:strCache>
            </c:strRef>
          </c:cat>
          <c:val>
            <c:numRef>
              <c:f>Connectedness!$B$3:$B$7</c:f>
              <c:numCache>
                <c:formatCode>0%</c:formatCode>
                <c:ptCount val="5"/>
                <c:pt idx="0">
                  <c:v>0.42</c:v>
                </c:pt>
                <c:pt idx="1">
                  <c:v>0.28000000000000003</c:v>
                </c:pt>
                <c:pt idx="2">
                  <c:v>0.32</c:v>
                </c:pt>
                <c:pt idx="3">
                  <c:v>0.53</c:v>
                </c:pt>
                <c:pt idx="4">
                  <c:v>0.47</c:v>
                </c:pt>
              </c:numCache>
            </c:numRef>
          </c:val>
          <c:extLst>
            <c:ext xmlns:c16="http://schemas.microsoft.com/office/drawing/2014/chart" uri="{C3380CC4-5D6E-409C-BE32-E72D297353CC}">
              <c16:uniqueId val="{00000000-83EC-4261-AAF1-4EE263C01139}"/>
            </c:ext>
          </c:extLst>
        </c:ser>
        <c:ser>
          <c:idx val="1"/>
          <c:order val="1"/>
          <c:tx>
            <c:strRef>
              <c:f>Connectedness!$C$2</c:f>
              <c:strCache>
                <c:ptCount val="1"/>
                <c:pt idx="0">
                  <c:v>Usually</c:v>
                </c:pt>
              </c:strCache>
            </c:strRef>
          </c:tx>
          <c:spPr>
            <a:solidFill>
              <a:srgbClr val="0070C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Connectedness!$A$3:$A$7</c:f>
              <c:strCache>
                <c:ptCount val="5"/>
                <c:pt idx="0">
                  <c:v>I believe what I am learning in school will help me to be successful in life.</c:v>
                </c:pt>
                <c:pt idx="1">
                  <c:v>I feel well prepared for college and/or life after high school.</c:v>
                </c:pt>
                <c:pt idx="2">
                  <c:v>I use an academic and career plan to guide my decisions to help me achieve my post-high school goals.</c:v>
                </c:pt>
                <c:pt idx="3">
                  <c:v>There is one or more adults in my school who care about  my future.</c:v>
                </c:pt>
                <c:pt idx="4">
                  <c:v>I explore careers/jobs that may interest me after high school.</c:v>
                </c:pt>
              </c:strCache>
            </c:strRef>
          </c:cat>
          <c:val>
            <c:numRef>
              <c:f>Connectedness!$C$3:$C$7</c:f>
              <c:numCache>
                <c:formatCode>0%</c:formatCode>
                <c:ptCount val="5"/>
                <c:pt idx="0">
                  <c:v>0.32</c:v>
                </c:pt>
                <c:pt idx="1">
                  <c:v>0.38</c:v>
                </c:pt>
                <c:pt idx="2">
                  <c:v>0.32</c:v>
                </c:pt>
                <c:pt idx="3">
                  <c:v>0.21</c:v>
                </c:pt>
                <c:pt idx="4">
                  <c:v>0.24</c:v>
                </c:pt>
              </c:numCache>
            </c:numRef>
          </c:val>
          <c:extLst>
            <c:ext xmlns:c16="http://schemas.microsoft.com/office/drawing/2014/chart" uri="{C3380CC4-5D6E-409C-BE32-E72D297353CC}">
              <c16:uniqueId val="{00000001-83EC-4261-AAF1-4EE263C01139}"/>
            </c:ext>
          </c:extLst>
        </c:ser>
        <c:ser>
          <c:idx val="2"/>
          <c:order val="2"/>
          <c:tx>
            <c:strRef>
              <c:f>Connectedness!$D$2</c:f>
              <c:strCache>
                <c:ptCount val="1"/>
                <c:pt idx="0">
                  <c:v>Sometimes</c:v>
                </c:pt>
              </c:strCache>
            </c:strRef>
          </c:tx>
          <c:spPr>
            <a:solidFill>
              <a:srgbClr val="FFFF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Connectedness!$A$3:$A$7</c:f>
              <c:strCache>
                <c:ptCount val="5"/>
                <c:pt idx="0">
                  <c:v>I believe what I am learning in school will help me to be successful in life.</c:v>
                </c:pt>
                <c:pt idx="1">
                  <c:v>I feel well prepared for college and/or life after high school.</c:v>
                </c:pt>
                <c:pt idx="2">
                  <c:v>I use an academic and career plan to guide my decisions to help me achieve my post-high school goals.</c:v>
                </c:pt>
                <c:pt idx="3">
                  <c:v>There is one or more adults in my school who care about  my future.</c:v>
                </c:pt>
                <c:pt idx="4">
                  <c:v>I explore careers/jobs that may interest me after high school.</c:v>
                </c:pt>
              </c:strCache>
            </c:strRef>
          </c:cat>
          <c:val>
            <c:numRef>
              <c:f>Connectedness!$D$3:$D$7</c:f>
              <c:numCache>
                <c:formatCode>0%</c:formatCode>
                <c:ptCount val="5"/>
                <c:pt idx="0">
                  <c:v>0.2</c:v>
                </c:pt>
                <c:pt idx="1">
                  <c:v>0.2</c:v>
                </c:pt>
                <c:pt idx="2">
                  <c:v>0.17</c:v>
                </c:pt>
                <c:pt idx="3">
                  <c:v>0.1</c:v>
                </c:pt>
                <c:pt idx="4">
                  <c:v>0.16</c:v>
                </c:pt>
              </c:numCache>
            </c:numRef>
          </c:val>
          <c:extLst>
            <c:ext xmlns:c16="http://schemas.microsoft.com/office/drawing/2014/chart" uri="{C3380CC4-5D6E-409C-BE32-E72D297353CC}">
              <c16:uniqueId val="{00000002-83EC-4261-AAF1-4EE263C01139}"/>
            </c:ext>
          </c:extLst>
        </c:ser>
        <c:ser>
          <c:idx val="3"/>
          <c:order val="3"/>
          <c:tx>
            <c:strRef>
              <c:f>Connectedness!$E$2</c:f>
              <c:strCache>
                <c:ptCount val="1"/>
                <c:pt idx="0">
                  <c:v>Never</c:v>
                </c:pt>
              </c:strCache>
            </c:strRef>
          </c:tx>
          <c:spPr>
            <a:solidFill>
              <a:srgbClr val="FF0000"/>
            </a:solidFill>
            <a:ln>
              <a:noFill/>
            </a:ln>
            <a:effectLst/>
            <a:sp3d/>
          </c:spPr>
          <c:invertIfNegative val="0"/>
          <c:dLbls>
            <c:dLbl>
              <c:idx val="0"/>
              <c:layout>
                <c:manualLayout>
                  <c:x val="6.9444444444444441E-3"/>
                  <c:y val="-2.3809523809523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2E-45C7-AEA9-53CEFAD2AFBB}"/>
                </c:ext>
              </c:extLst>
            </c:dLbl>
            <c:dLbl>
              <c:idx val="3"/>
              <c:layout>
                <c:manualLayout>
                  <c:x val="3.2465004374453194E-3"/>
                  <c:y val="-8.79715035620551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EC-4261-AAF1-4EE263C011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Connectedness!$A$3:$A$7</c:f>
              <c:strCache>
                <c:ptCount val="5"/>
                <c:pt idx="0">
                  <c:v>I believe what I am learning in school will help me to be successful in life.</c:v>
                </c:pt>
                <c:pt idx="1">
                  <c:v>I feel well prepared for college and/or life after high school.</c:v>
                </c:pt>
                <c:pt idx="2">
                  <c:v>I use an academic and career plan to guide my decisions to help me achieve my post-high school goals.</c:v>
                </c:pt>
                <c:pt idx="3">
                  <c:v>There is one or more adults in my school who care about  my future.</c:v>
                </c:pt>
                <c:pt idx="4">
                  <c:v>I explore careers/jobs that may interest me after high school.</c:v>
                </c:pt>
              </c:strCache>
            </c:strRef>
          </c:cat>
          <c:val>
            <c:numRef>
              <c:f>Connectedness!$E$3:$E$7</c:f>
              <c:numCache>
                <c:formatCode>0%</c:formatCode>
                <c:ptCount val="5"/>
                <c:pt idx="0">
                  <c:v>0.04</c:v>
                </c:pt>
                <c:pt idx="1">
                  <c:v>7.0000000000000007E-2</c:v>
                </c:pt>
                <c:pt idx="2">
                  <c:v>0.09</c:v>
                </c:pt>
                <c:pt idx="3">
                  <c:v>0.05</c:v>
                </c:pt>
                <c:pt idx="4">
                  <c:v>0.06</c:v>
                </c:pt>
              </c:numCache>
            </c:numRef>
          </c:val>
          <c:extLst>
            <c:ext xmlns:c16="http://schemas.microsoft.com/office/drawing/2014/chart" uri="{C3380CC4-5D6E-409C-BE32-E72D297353CC}">
              <c16:uniqueId val="{00000004-83EC-4261-AAF1-4EE263C01139}"/>
            </c:ext>
          </c:extLst>
        </c:ser>
        <c:ser>
          <c:idx val="4"/>
          <c:order val="4"/>
          <c:tx>
            <c:strRef>
              <c:f>Connectedness!$F$2</c:f>
              <c:strCache>
                <c:ptCount val="1"/>
                <c:pt idx="0">
                  <c:v>Don't know</c:v>
                </c:pt>
              </c:strCache>
            </c:strRef>
          </c:tx>
          <c:spPr>
            <a:solidFill>
              <a:schemeClr val="bg1">
                <a:lumMod val="75000"/>
              </a:schemeClr>
            </a:solidFill>
            <a:ln>
              <a:noFill/>
            </a:ln>
            <a:effectLst/>
            <a:sp3d/>
          </c:spPr>
          <c:invertIfNegative val="0"/>
          <c:dLbls>
            <c:dLbl>
              <c:idx val="0"/>
              <c:layout>
                <c:manualLayout>
                  <c:x val="1.5277777777777677E-2"/>
                  <c:y val="1.1904761904761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2E-45C7-AEA9-53CEFAD2AFBB}"/>
                </c:ext>
              </c:extLst>
            </c:dLbl>
            <c:dLbl>
              <c:idx val="1"/>
              <c:layout>
                <c:manualLayout>
                  <c:x val="2.2222222222222223E-2"/>
                  <c:y val="-4.76190476190476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42-47E6-A7CB-12A86C9A13DA}"/>
                </c:ext>
              </c:extLst>
            </c:dLbl>
            <c:dLbl>
              <c:idx val="2"/>
              <c:layout>
                <c:manualLayout>
                  <c:x val="2.2222222222222223E-2"/>
                  <c:y val="4.76190476190476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42-47E6-A7CB-12A86C9A13DA}"/>
                </c:ext>
              </c:extLst>
            </c:dLbl>
            <c:dLbl>
              <c:idx val="3"/>
              <c:layout>
                <c:manualLayout>
                  <c:x val="1.0116579177602799E-2"/>
                  <c:y val="-8.18241469816272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EC-4261-AAF1-4EE263C011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Connectedness!$A$3:$A$7</c:f>
              <c:strCache>
                <c:ptCount val="5"/>
                <c:pt idx="0">
                  <c:v>I believe what I am learning in school will help me to be successful in life.</c:v>
                </c:pt>
                <c:pt idx="1">
                  <c:v>I feel well prepared for college and/or life after high school.</c:v>
                </c:pt>
                <c:pt idx="2">
                  <c:v>I use an academic and career plan to guide my decisions to help me achieve my post-high school goals.</c:v>
                </c:pt>
                <c:pt idx="3">
                  <c:v>There is one or more adults in my school who care about  my future.</c:v>
                </c:pt>
                <c:pt idx="4">
                  <c:v>I explore careers/jobs that may interest me after high school.</c:v>
                </c:pt>
              </c:strCache>
            </c:strRef>
          </c:cat>
          <c:val>
            <c:numRef>
              <c:f>Connectedness!$F$3:$F$7</c:f>
              <c:numCache>
                <c:formatCode>0%</c:formatCode>
                <c:ptCount val="5"/>
                <c:pt idx="0">
                  <c:v>0.02</c:v>
                </c:pt>
                <c:pt idx="1">
                  <c:v>7.0000000000000007E-2</c:v>
                </c:pt>
                <c:pt idx="2">
                  <c:v>0.1</c:v>
                </c:pt>
                <c:pt idx="3">
                  <c:v>0.12</c:v>
                </c:pt>
                <c:pt idx="4">
                  <c:v>0.06</c:v>
                </c:pt>
              </c:numCache>
            </c:numRef>
          </c:val>
          <c:extLst>
            <c:ext xmlns:c16="http://schemas.microsoft.com/office/drawing/2014/chart" uri="{C3380CC4-5D6E-409C-BE32-E72D297353CC}">
              <c16:uniqueId val="{00000006-83EC-4261-AAF1-4EE263C01139}"/>
            </c:ext>
          </c:extLst>
        </c:ser>
        <c:dLbls>
          <c:showLegendKey val="0"/>
          <c:showVal val="1"/>
          <c:showCatName val="0"/>
          <c:showSerName val="0"/>
          <c:showPercent val="0"/>
          <c:showBubbleSize val="0"/>
        </c:dLbls>
        <c:gapWidth val="150"/>
        <c:shape val="box"/>
        <c:axId val="566310128"/>
        <c:axId val="566310520"/>
        <c:axId val="0"/>
      </c:bar3DChart>
      <c:catAx>
        <c:axId val="566310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566310520"/>
        <c:crosses val="autoZero"/>
        <c:auto val="1"/>
        <c:lblAlgn val="ctr"/>
        <c:lblOffset val="100"/>
        <c:noMultiLvlLbl val="0"/>
      </c:catAx>
      <c:valAx>
        <c:axId val="566310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10128"/>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Connectedness!$B$17</c:f>
              <c:strCache>
                <c:ptCount val="1"/>
                <c:pt idx="0">
                  <c:v>Male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Connectedness!$A$18:$A$26</c:f>
              <c:strCache>
                <c:ptCount val="9"/>
                <c:pt idx="0">
                  <c:v>4th</c:v>
                </c:pt>
                <c:pt idx="1">
                  <c:v>5th</c:v>
                </c:pt>
                <c:pt idx="2">
                  <c:v>6th</c:v>
                </c:pt>
                <c:pt idx="3">
                  <c:v>7th</c:v>
                </c:pt>
                <c:pt idx="4">
                  <c:v>8th</c:v>
                </c:pt>
                <c:pt idx="5">
                  <c:v>9th</c:v>
                </c:pt>
                <c:pt idx="6">
                  <c:v>10th</c:v>
                </c:pt>
                <c:pt idx="7">
                  <c:v>11th</c:v>
                </c:pt>
                <c:pt idx="8">
                  <c:v>12th </c:v>
                </c:pt>
              </c:strCache>
            </c:strRef>
          </c:cat>
          <c:val>
            <c:numRef>
              <c:f>Connectedness!$B$18:$B$26</c:f>
              <c:numCache>
                <c:formatCode>General</c:formatCode>
                <c:ptCount val="9"/>
                <c:pt idx="2" formatCode="0%">
                  <c:v>0.59</c:v>
                </c:pt>
                <c:pt idx="3" formatCode="0%">
                  <c:v>0.38</c:v>
                </c:pt>
                <c:pt idx="4" formatCode="0%">
                  <c:v>0.47</c:v>
                </c:pt>
                <c:pt idx="5" formatCode="0%">
                  <c:v>0.35</c:v>
                </c:pt>
                <c:pt idx="6" formatCode="0%">
                  <c:v>0.27</c:v>
                </c:pt>
                <c:pt idx="7" formatCode="0%">
                  <c:v>0.34</c:v>
                </c:pt>
                <c:pt idx="8" formatCode="0%">
                  <c:v>0.31</c:v>
                </c:pt>
              </c:numCache>
            </c:numRef>
          </c:val>
          <c:smooth val="0"/>
          <c:extLst>
            <c:ext xmlns:c16="http://schemas.microsoft.com/office/drawing/2014/chart" uri="{C3380CC4-5D6E-409C-BE32-E72D297353CC}">
              <c16:uniqueId val="{00000000-6740-409E-BFBD-8738900E2593}"/>
            </c:ext>
          </c:extLst>
        </c:ser>
        <c:ser>
          <c:idx val="1"/>
          <c:order val="1"/>
          <c:tx>
            <c:strRef>
              <c:f>Connectedness!$C$17</c:f>
              <c:strCache>
                <c:ptCount val="1"/>
                <c:pt idx="0">
                  <c:v>Female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Connectedness!$A$18:$A$26</c:f>
              <c:strCache>
                <c:ptCount val="9"/>
                <c:pt idx="0">
                  <c:v>4th</c:v>
                </c:pt>
                <c:pt idx="1">
                  <c:v>5th</c:v>
                </c:pt>
                <c:pt idx="2">
                  <c:v>6th</c:v>
                </c:pt>
                <c:pt idx="3">
                  <c:v>7th</c:v>
                </c:pt>
                <c:pt idx="4">
                  <c:v>8th</c:v>
                </c:pt>
                <c:pt idx="5">
                  <c:v>9th</c:v>
                </c:pt>
                <c:pt idx="6">
                  <c:v>10th</c:v>
                </c:pt>
                <c:pt idx="7">
                  <c:v>11th</c:v>
                </c:pt>
                <c:pt idx="8">
                  <c:v>12th </c:v>
                </c:pt>
              </c:strCache>
            </c:strRef>
          </c:cat>
          <c:val>
            <c:numRef>
              <c:f>Connectedness!$C$18:$C$26</c:f>
              <c:numCache>
                <c:formatCode>General</c:formatCode>
                <c:ptCount val="9"/>
                <c:pt idx="2" formatCode="0%">
                  <c:v>0.6</c:v>
                </c:pt>
                <c:pt idx="3" formatCode="0%">
                  <c:v>0.51</c:v>
                </c:pt>
                <c:pt idx="4" formatCode="0%">
                  <c:v>0.42</c:v>
                </c:pt>
                <c:pt idx="5" formatCode="0%">
                  <c:v>0.34</c:v>
                </c:pt>
                <c:pt idx="6" formatCode="0%">
                  <c:v>0.24</c:v>
                </c:pt>
                <c:pt idx="7" formatCode="0%">
                  <c:v>0.35</c:v>
                </c:pt>
                <c:pt idx="8" formatCode="0%">
                  <c:v>0.35</c:v>
                </c:pt>
              </c:numCache>
            </c:numRef>
          </c:val>
          <c:smooth val="0"/>
          <c:extLst>
            <c:ext xmlns:c16="http://schemas.microsoft.com/office/drawing/2014/chart" uri="{C3380CC4-5D6E-409C-BE32-E72D297353CC}">
              <c16:uniqueId val="{00000001-6740-409E-BFBD-8738900E2593}"/>
            </c:ext>
          </c:extLst>
        </c:ser>
        <c:dLbls>
          <c:showLegendKey val="0"/>
          <c:showVal val="0"/>
          <c:showCatName val="0"/>
          <c:showSerName val="0"/>
          <c:showPercent val="0"/>
          <c:showBubbleSize val="0"/>
        </c:dLbls>
        <c:marker val="1"/>
        <c:smooth val="0"/>
        <c:axId val="566310912"/>
        <c:axId val="566321888"/>
        <c:extLst/>
      </c:lineChart>
      <c:catAx>
        <c:axId val="56631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21888"/>
        <c:crosses val="autoZero"/>
        <c:auto val="1"/>
        <c:lblAlgn val="ctr"/>
        <c:lblOffset val="100"/>
        <c:noMultiLvlLbl val="0"/>
      </c:catAx>
      <c:valAx>
        <c:axId val="566321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6310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92825896762905"/>
          <c:y val="3.0298854688618475E-2"/>
          <c:w val="0.85662729658792647"/>
          <c:h val="0.44507178080012727"/>
        </c:manualLayout>
      </c:layout>
      <c:lineChart>
        <c:grouping val="standard"/>
        <c:varyColors val="0"/>
        <c:ser>
          <c:idx val="0"/>
          <c:order val="0"/>
          <c:tx>
            <c:strRef>
              <c:f>'ALL INDEXES'!$B$2</c:f>
              <c:strCache>
                <c:ptCount val="1"/>
                <c:pt idx="0">
                  <c:v>Connectedness</c:v>
                </c:pt>
              </c:strCache>
            </c:strRef>
          </c:tx>
          <c:spPr>
            <a:ln w="28575" cap="rnd">
              <a:solidFill>
                <a:schemeClr val="accent1"/>
              </a:solidFill>
              <a:round/>
            </a:ln>
            <a:effectLst/>
          </c:spPr>
          <c:marker>
            <c:symbol val="none"/>
          </c:marker>
          <c:cat>
            <c:strRef>
              <c:f>'ALL INDEXES'!$A$3:$A$11</c:f>
              <c:strCache>
                <c:ptCount val="9"/>
                <c:pt idx="0">
                  <c:v>4th</c:v>
                </c:pt>
                <c:pt idx="1">
                  <c:v>5th</c:v>
                </c:pt>
                <c:pt idx="2">
                  <c:v>6th</c:v>
                </c:pt>
                <c:pt idx="3">
                  <c:v>7th</c:v>
                </c:pt>
                <c:pt idx="4">
                  <c:v>8th</c:v>
                </c:pt>
                <c:pt idx="5">
                  <c:v>9th</c:v>
                </c:pt>
                <c:pt idx="6">
                  <c:v>10th</c:v>
                </c:pt>
                <c:pt idx="7">
                  <c:v>11th</c:v>
                </c:pt>
                <c:pt idx="8">
                  <c:v>12th</c:v>
                </c:pt>
              </c:strCache>
            </c:strRef>
          </c:cat>
          <c:val>
            <c:numRef>
              <c:f>'ALL INDEXES'!$B$3:$B$11</c:f>
              <c:numCache>
                <c:formatCode>0.00</c:formatCode>
                <c:ptCount val="9"/>
                <c:pt idx="0">
                  <c:v>3.2</c:v>
                </c:pt>
                <c:pt idx="1">
                  <c:v>3.21</c:v>
                </c:pt>
                <c:pt idx="2">
                  <c:v>3.18</c:v>
                </c:pt>
                <c:pt idx="3">
                  <c:v>2.96</c:v>
                </c:pt>
                <c:pt idx="4">
                  <c:v>3</c:v>
                </c:pt>
                <c:pt idx="5">
                  <c:v>2.92</c:v>
                </c:pt>
                <c:pt idx="6">
                  <c:v>2.79</c:v>
                </c:pt>
                <c:pt idx="7">
                  <c:v>2.82</c:v>
                </c:pt>
                <c:pt idx="8">
                  <c:v>2.89</c:v>
                </c:pt>
              </c:numCache>
            </c:numRef>
          </c:val>
          <c:smooth val="0"/>
          <c:extLst>
            <c:ext xmlns:c16="http://schemas.microsoft.com/office/drawing/2014/chart" uri="{C3380CC4-5D6E-409C-BE32-E72D297353CC}">
              <c16:uniqueId val="{00000000-CA36-484C-A3AC-484580540161}"/>
            </c:ext>
          </c:extLst>
        </c:ser>
        <c:ser>
          <c:idx val="1"/>
          <c:order val="1"/>
          <c:tx>
            <c:strRef>
              <c:f>'ALL INDEXES'!$C$2</c:f>
              <c:strCache>
                <c:ptCount val="1"/>
                <c:pt idx="0">
                  <c:v>Drive</c:v>
                </c:pt>
              </c:strCache>
            </c:strRef>
          </c:tx>
          <c:spPr>
            <a:ln w="28575" cap="rnd">
              <a:solidFill>
                <a:schemeClr val="accent2"/>
              </a:solidFill>
              <a:round/>
            </a:ln>
            <a:effectLst/>
          </c:spPr>
          <c:marker>
            <c:symbol val="none"/>
          </c:marker>
          <c:cat>
            <c:strRef>
              <c:f>'ALL INDEXES'!$A$3:$A$11</c:f>
              <c:strCache>
                <c:ptCount val="9"/>
                <c:pt idx="0">
                  <c:v>4th</c:v>
                </c:pt>
                <c:pt idx="1">
                  <c:v>5th</c:v>
                </c:pt>
                <c:pt idx="2">
                  <c:v>6th</c:v>
                </c:pt>
                <c:pt idx="3">
                  <c:v>7th</c:v>
                </c:pt>
                <c:pt idx="4">
                  <c:v>8th</c:v>
                </c:pt>
                <c:pt idx="5">
                  <c:v>9th</c:v>
                </c:pt>
                <c:pt idx="6">
                  <c:v>10th</c:v>
                </c:pt>
                <c:pt idx="7">
                  <c:v>11th</c:v>
                </c:pt>
                <c:pt idx="8">
                  <c:v>12th</c:v>
                </c:pt>
              </c:strCache>
            </c:strRef>
          </c:cat>
          <c:val>
            <c:numRef>
              <c:f>'ALL INDEXES'!$C$3:$C$11</c:f>
              <c:numCache>
                <c:formatCode>0.00</c:formatCode>
                <c:ptCount val="9"/>
                <c:pt idx="0">
                  <c:v>3.11</c:v>
                </c:pt>
                <c:pt idx="1">
                  <c:v>3.14</c:v>
                </c:pt>
                <c:pt idx="2">
                  <c:v>3.21</c:v>
                </c:pt>
                <c:pt idx="3">
                  <c:v>2.99</c:v>
                </c:pt>
                <c:pt idx="4">
                  <c:v>3</c:v>
                </c:pt>
                <c:pt idx="5">
                  <c:v>2.99</c:v>
                </c:pt>
                <c:pt idx="6">
                  <c:v>2.87</c:v>
                </c:pt>
                <c:pt idx="7">
                  <c:v>2.99</c:v>
                </c:pt>
                <c:pt idx="8">
                  <c:v>3.02</c:v>
                </c:pt>
              </c:numCache>
            </c:numRef>
          </c:val>
          <c:smooth val="0"/>
          <c:extLst>
            <c:ext xmlns:c16="http://schemas.microsoft.com/office/drawing/2014/chart" uri="{C3380CC4-5D6E-409C-BE32-E72D297353CC}">
              <c16:uniqueId val="{00000001-CA36-484C-A3AC-484580540161}"/>
            </c:ext>
          </c:extLst>
        </c:ser>
        <c:ser>
          <c:idx val="2"/>
          <c:order val="2"/>
          <c:tx>
            <c:strRef>
              <c:f>'ALL INDEXES'!$D$2</c:f>
              <c:strCache>
                <c:ptCount val="1"/>
                <c:pt idx="0">
                  <c:v>Citizenship</c:v>
                </c:pt>
              </c:strCache>
            </c:strRef>
          </c:tx>
          <c:spPr>
            <a:ln w="28575" cap="rnd">
              <a:solidFill>
                <a:schemeClr val="accent3"/>
              </a:solidFill>
              <a:round/>
            </a:ln>
            <a:effectLst/>
          </c:spPr>
          <c:marker>
            <c:symbol val="none"/>
          </c:marker>
          <c:cat>
            <c:strRef>
              <c:f>'ALL INDEXES'!$A$3:$A$11</c:f>
              <c:strCache>
                <c:ptCount val="9"/>
                <c:pt idx="0">
                  <c:v>4th</c:v>
                </c:pt>
                <c:pt idx="1">
                  <c:v>5th</c:v>
                </c:pt>
                <c:pt idx="2">
                  <c:v>6th</c:v>
                </c:pt>
                <c:pt idx="3">
                  <c:v>7th</c:v>
                </c:pt>
                <c:pt idx="4">
                  <c:v>8th</c:v>
                </c:pt>
                <c:pt idx="5">
                  <c:v>9th</c:v>
                </c:pt>
                <c:pt idx="6">
                  <c:v>10th</c:v>
                </c:pt>
                <c:pt idx="7">
                  <c:v>11th</c:v>
                </c:pt>
                <c:pt idx="8">
                  <c:v>12th</c:v>
                </c:pt>
              </c:strCache>
            </c:strRef>
          </c:cat>
          <c:val>
            <c:numRef>
              <c:f>'ALL INDEXES'!$D$3:$D$11</c:f>
              <c:numCache>
                <c:formatCode>0.00</c:formatCode>
                <c:ptCount val="9"/>
                <c:pt idx="0">
                  <c:v>3.11</c:v>
                </c:pt>
                <c:pt idx="1">
                  <c:v>3.17</c:v>
                </c:pt>
                <c:pt idx="2">
                  <c:v>3.19</c:v>
                </c:pt>
                <c:pt idx="3">
                  <c:v>2.95</c:v>
                </c:pt>
                <c:pt idx="4">
                  <c:v>3.01</c:v>
                </c:pt>
                <c:pt idx="5">
                  <c:v>3.03</c:v>
                </c:pt>
                <c:pt idx="6">
                  <c:v>2.98</c:v>
                </c:pt>
                <c:pt idx="7">
                  <c:v>2.94</c:v>
                </c:pt>
                <c:pt idx="8">
                  <c:v>3.04</c:v>
                </c:pt>
              </c:numCache>
            </c:numRef>
          </c:val>
          <c:smooth val="0"/>
          <c:extLst>
            <c:ext xmlns:c16="http://schemas.microsoft.com/office/drawing/2014/chart" uri="{C3380CC4-5D6E-409C-BE32-E72D297353CC}">
              <c16:uniqueId val="{00000002-CA36-484C-A3AC-484580540161}"/>
            </c:ext>
          </c:extLst>
        </c:ser>
        <c:ser>
          <c:idx val="3"/>
          <c:order val="3"/>
          <c:tx>
            <c:strRef>
              <c:f>'ALL INDEXES'!$E$2</c:f>
              <c:strCache>
                <c:ptCount val="1"/>
                <c:pt idx="0">
                  <c:v>Preparation</c:v>
                </c:pt>
              </c:strCache>
            </c:strRef>
          </c:tx>
          <c:spPr>
            <a:ln w="28575" cap="rnd">
              <a:solidFill>
                <a:schemeClr val="accent4"/>
              </a:solidFill>
              <a:round/>
            </a:ln>
            <a:effectLst/>
          </c:spPr>
          <c:marker>
            <c:symbol val="none"/>
          </c:marker>
          <c:cat>
            <c:strRef>
              <c:f>'ALL INDEXES'!$A$3:$A$11</c:f>
              <c:strCache>
                <c:ptCount val="9"/>
                <c:pt idx="0">
                  <c:v>4th</c:v>
                </c:pt>
                <c:pt idx="1">
                  <c:v>5th</c:v>
                </c:pt>
                <c:pt idx="2">
                  <c:v>6th</c:v>
                </c:pt>
                <c:pt idx="3">
                  <c:v>7th</c:v>
                </c:pt>
                <c:pt idx="4">
                  <c:v>8th</c:v>
                </c:pt>
                <c:pt idx="5">
                  <c:v>9th</c:v>
                </c:pt>
                <c:pt idx="6">
                  <c:v>10th</c:v>
                </c:pt>
                <c:pt idx="7">
                  <c:v>11th</c:v>
                </c:pt>
                <c:pt idx="8">
                  <c:v>12th</c:v>
                </c:pt>
              </c:strCache>
            </c:strRef>
          </c:cat>
          <c:val>
            <c:numRef>
              <c:f>'ALL INDEXES'!$E$3:$E$11</c:f>
              <c:numCache>
                <c:formatCode>General</c:formatCode>
                <c:ptCount val="9"/>
                <c:pt idx="6" formatCode="0.00">
                  <c:v>2.85</c:v>
                </c:pt>
                <c:pt idx="7" formatCode="0.00">
                  <c:v>3.02</c:v>
                </c:pt>
                <c:pt idx="8" formatCode="0.00">
                  <c:v>2.85</c:v>
                </c:pt>
              </c:numCache>
            </c:numRef>
          </c:val>
          <c:smooth val="0"/>
          <c:extLst>
            <c:ext xmlns:c16="http://schemas.microsoft.com/office/drawing/2014/chart" uri="{C3380CC4-5D6E-409C-BE32-E72D297353CC}">
              <c16:uniqueId val="{00000003-CA36-484C-A3AC-484580540161}"/>
            </c:ext>
          </c:extLst>
        </c:ser>
        <c:ser>
          <c:idx val="4"/>
          <c:order val="4"/>
          <c:tx>
            <c:strRef>
              <c:f>'ALL INDEXES'!$F$2</c:f>
              <c:strCache>
                <c:ptCount val="1"/>
                <c:pt idx="0">
                  <c:v>Social/Emotional</c:v>
                </c:pt>
              </c:strCache>
            </c:strRef>
          </c:tx>
          <c:spPr>
            <a:ln w="28575" cap="rnd">
              <a:solidFill>
                <a:schemeClr val="accent5"/>
              </a:solidFill>
              <a:round/>
            </a:ln>
            <a:effectLst/>
          </c:spPr>
          <c:marker>
            <c:symbol val="none"/>
          </c:marker>
          <c:cat>
            <c:strRef>
              <c:f>'ALL INDEXES'!$A$3:$A$11</c:f>
              <c:strCache>
                <c:ptCount val="9"/>
                <c:pt idx="0">
                  <c:v>4th</c:v>
                </c:pt>
                <c:pt idx="1">
                  <c:v>5th</c:v>
                </c:pt>
                <c:pt idx="2">
                  <c:v>6th</c:v>
                </c:pt>
                <c:pt idx="3">
                  <c:v>7th</c:v>
                </c:pt>
                <c:pt idx="4">
                  <c:v>8th</c:v>
                </c:pt>
                <c:pt idx="5">
                  <c:v>9th</c:v>
                </c:pt>
                <c:pt idx="6">
                  <c:v>10th</c:v>
                </c:pt>
                <c:pt idx="7">
                  <c:v>11th</c:v>
                </c:pt>
                <c:pt idx="8">
                  <c:v>12th</c:v>
                </c:pt>
              </c:strCache>
            </c:strRef>
          </c:cat>
          <c:val>
            <c:numRef>
              <c:f>'ALL INDEXES'!$F$3:$F$11</c:f>
              <c:numCache>
                <c:formatCode>0.00</c:formatCode>
                <c:ptCount val="9"/>
                <c:pt idx="0">
                  <c:v>3.16</c:v>
                </c:pt>
                <c:pt idx="1">
                  <c:v>3.23</c:v>
                </c:pt>
                <c:pt idx="2">
                  <c:v>3.14</c:v>
                </c:pt>
                <c:pt idx="3">
                  <c:v>2.87</c:v>
                </c:pt>
                <c:pt idx="4">
                  <c:v>2.99</c:v>
                </c:pt>
                <c:pt idx="5">
                  <c:v>2.92</c:v>
                </c:pt>
                <c:pt idx="6">
                  <c:v>2.82</c:v>
                </c:pt>
                <c:pt idx="7">
                  <c:v>2.84</c:v>
                </c:pt>
                <c:pt idx="8">
                  <c:v>2.96</c:v>
                </c:pt>
              </c:numCache>
            </c:numRef>
          </c:val>
          <c:smooth val="0"/>
          <c:extLst>
            <c:ext xmlns:c16="http://schemas.microsoft.com/office/drawing/2014/chart" uri="{C3380CC4-5D6E-409C-BE32-E72D297353CC}">
              <c16:uniqueId val="{00000004-CA36-484C-A3AC-484580540161}"/>
            </c:ext>
          </c:extLst>
        </c:ser>
        <c:ser>
          <c:idx val="5"/>
          <c:order val="5"/>
          <c:tx>
            <c:strRef>
              <c:f>'ALL INDEXES'!$G$2</c:f>
              <c:strCache>
                <c:ptCount val="1"/>
                <c:pt idx="0">
                  <c:v>Wellness</c:v>
                </c:pt>
              </c:strCache>
            </c:strRef>
          </c:tx>
          <c:spPr>
            <a:ln w="28575" cap="rnd">
              <a:solidFill>
                <a:schemeClr val="accent6"/>
              </a:solidFill>
              <a:round/>
            </a:ln>
            <a:effectLst/>
          </c:spPr>
          <c:marker>
            <c:symbol val="none"/>
          </c:marker>
          <c:cat>
            <c:strRef>
              <c:f>'ALL INDEXES'!$A$3:$A$11</c:f>
              <c:strCache>
                <c:ptCount val="9"/>
                <c:pt idx="0">
                  <c:v>4th</c:v>
                </c:pt>
                <c:pt idx="1">
                  <c:v>5th</c:v>
                </c:pt>
                <c:pt idx="2">
                  <c:v>6th</c:v>
                </c:pt>
                <c:pt idx="3">
                  <c:v>7th</c:v>
                </c:pt>
                <c:pt idx="4">
                  <c:v>8th</c:v>
                </c:pt>
                <c:pt idx="5">
                  <c:v>9th</c:v>
                </c:pt>
                <c:pt idx="6">
                  <c:v>10th</c:v>
                </c:pt>
                <c:pt idx="7">
                  <c:v>11th</c:v>
                </c:pt>
                <c:pt idx="8">
                  <c:v>12th</c:v>
                </c:pt>
              </c:strCache>
            </c:strRef>
          </c:cat>
          <c:val>
            <c:numRef>
              <c:f>'ALL INDEXES'!$G$3:$G$11</c:f>
              <c:numCache>
                <c:formatCode>0.00</c:formatCode>
                <c:ptCount val="9"/>
                <c:pt idx="0">
                  <c:v>3.05</c:v>
                </c:pt>
                <c:pt idx="1">
                  <c:v>3.22</c:v>
                </c:pt>
                <c:pt idx="2">
                  <c:v>3.33</c:v>
                </c:pt>
                <c:pt idx="3">
                  <c:v>2.99</c:v>
                </c:pt>
                <c:pt idx="4">
                  <c:v>3.04</c:v>
                </c:pt>
                <c:pt idx="5">
                  <c:v>2.79</c:v>
                </c:pt>
                <c:pt idx="6">
                  <c:v>2.71</c:v>
                </c:pt>
                <c:pt idx="7">
                  <c:v>2.73</c:v>
                </c:pt>
                <c:pt idx="8">
                  <c:v>2.73</c:v>
                </c:pt>
              </c:numCache>
            </c:numRef>
          </c:val>
          <c:smooth val="0"/>
          <c:extLst>
            <c:ext xmlns:c16="http://schemas.microsoft.com/office/drawing/2014/chart" uri="{C3380CC4-5D6E-409C-BE32-E72D297353CC}">
              <c16:uniqueId val="{00000005-CA36-484C-A3AC-484580540161}"/>
            </c:ext>
          </c:extLst>
        </c:ser>
        <c:ser>
          <c:idx val="6"/>
          <c:order val="6"/>
          <c:tx>
            <c:strRef>
              <c:f>'ALL INDEXES'!$H$2</c:f>
              <c:strCache>
                <c:ptCount val="1"/>
                <c:pt idx="0">
                  <c:v>Academic &amp; Career Planning</c:v>
                </c:pt>
              </c:strCache>
            </c:strRef>
          </c:tx>
          <c:spPr>
            <a:ln w="28575" cap="rnd">
              <a:solidFill>
                <a:schemeClr val="accent1">
                  <a:lumMod val="60000"/>
                </a:schemeClr>
              </a:solidFill>
              <a:round/>
            </a:ln>
            <a:effectLst/>
          </c:spPr>
          <c:marker>
            <c:symbol val="none"/>
          </c:marker>
          <c:cat>
            <c:strRef>
              <c:f>'ALL INDEXES'!$A$3:$A$11</c:f>
              <c:strCache>
                <c:ptCount val="9"/>
                <c:pt idx="0">
                  <c:v>4th</c:v>
                </c:pt>
                <c:pt idx="1">
                  <c:v>5th</c:v>
                </c:pt>
                <c:pt idx="2">
                  <c:v>6th</c:v>
                </c:pt>
                <c:pt idx="3">
                  <c:v>7th</c:v>
                </c:pt>
                <c:pt idx="4">
                  <c:v>8th</c:v>
                </c:pt>
                <c:pt idx="5">
                  <c:v>9th</c:v>
                </c:pt>
                <c:pt idx="6">
                  <c:v>10th</c:v>
                </c:pt>
                <c:pt idx="7">
                  <c:v>11th</c:v>
                </c:pt>
                <c:pt idx="8">
                  <c:v>12th</c:v>
                </c:pt>
              </c:strCache>
            </c:strRef>
          </c:cat>
          <c:val>
            <c:numRef>
              <c:f>'ALL INDEXES'!$H$3:$H$11</c:f>
              <c:numCache>
                <c:formatCode>General</c:formatCode>
                <c:ptCount val="9"/>
                <c:pt idx="2" formatCode="0.00">
                  <c:v>3.37</c:v>
                </c:pt>
                <c:pt idx="3" formatCode="0.00">
                  <c:v>3.13</c:v>
                </c:pt>
                <c:pt idx="4" formatCode="0.00">
                  <c:v>3.15</c:v>
                </c:pt>
                <c:pt idx="5" formatCode="0.00">
                  <c:v>3.01</c:v>
                </c:pt>
                <c:pt idx="6" formatCode="0.00">
                  <c:v>2.83</c:v>
                </c:pt>
                <c:pt idx="7" formatCode="0.00">
                  <c:v>2.95</c:v>
                </c:pt>
                <c:pt idx="8" formatCode="0.00">
                  <c:v>2.92</c:v>
                </c:pt>
              </c:numCache>
            </c:numRef>
          </c:val>
          <c:smooth val="0"/>
          <c:extLst>
            <c:ext xmlns:c16="http://schemas.microsoft.com/office/drawing/2014/chart" uri="{C3380CC4-5D6E-409C-BE32-E72D297353CC}">
              <c16:uniqueId val="{00000000-0732-4A15-A379-D3CB674F18C3}"/>
            </c:ext>
          </c:extLst>
        </c:ser>
        <c:dLbls>
          <c:showLegendKey val="0"/>
          <c:showVal val="0"/>
          <c:showCatName val="0"/>
          <c:showSerName val="0"/>
          <c:showPercent val="0"/>
          <c:showBubbleSize val="0"/>
        </c:dLbls>
        <c:smooth val="0"/>
        <c:axId val="395203720"/>
        <c:axId val="395203328"/>
      </c:lineChart>
      <c:catAx>
        <c:axId val="3952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5203328"/>
        <c:crosses val="autoZero"/>
        <c:auto val="1"/>
        <c:lblAlgn val="ctr"/>
        <c:lblOffset val="100"/>
        <c:noMultiLvlLbl val="0"/>
      </c:catAx>
      <c:valAx>
        <c:axId val="39520332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52037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'ALL INDEXES'!$B$19</c:f>
              <c:strCache>
                <c:ptCount val="1"/>
                <c:pt idx="0">
                  <c:v>Connectedness</c:v>
                </c:pt>
              </c:strCache>
            </c:strRef>
          </c:tx>
          <c:spPr>
            <a:ln w="28575" cap="rnd">
              <a:solidFill>
                <a:schemeClr val="accent1"/>
              </a:solidFill>
              <a:round/>
            </a:ln>
            <a:effectLst/>
          </c:spPr>
          <c:marker>
            <c:symbol val="none"/>
          </c:marker>
          <c:cat>
            <c:strRef>
              <c:f>'ALL INDEXES'!$A$20:$A$28</c:f>
              <c:strCache>
                <c:ptCount val="9"/>
                <c:pt idx="0">
                  <c:v>4th</c:v>
                </c:pt>
                <c:pt idx="1">
                  <c:v>5th</c:v>
                </c:pt>
                <c:pt idx="2">
                  <c:v>6th</c:v>
                </c:pt>
                <c:pt idx="3">
                  <c:v>7th</c:v>
                </c:pt>
                <c:pt idx="4">
                  <c:v>8th</c:v>
                </c:pt>
                <c:pt idx="5">
                  <c:v>9th</c:v>
                </c:pt>
                <c:pt idx="6">
                  <c:v>10th</c:v>
                </c:pt>
                <c:pt idx="7">
                  <c:v>11th</c:v>
                </c:pt>
                <c:pt idx="8">
                  <c:v>12th</c:v>
                </c:pt>
              </c:strCache>
            </c:strRef>
          </c:cat>
          <c:val>
            <c:numRef>
              <c:f>'ALL INDEXES'!$B$20:$B$28</c:f>
              <c:numCache>
                <c:formatCode>0.00</c:formatCode>
                <c:ptCount val="9"/>
                <c:pt idx="0">
                  <c:v>3.07</c:v>
                </c:pt>
                <c:pt idx="1">
                  <c:v>3.13</c:v>
                </c:pt>
                <c:pt idx="2">
                  <c:v>3.19</c:v>
                </c:pt>
                <c:pt idx="3">
                  <c:v>2.92</c:v>
                </c:pt>
                <c:pt idx="4">
                  <c:v>3.11</c:v>
                </c:pt>
                <c:pt idx="5">
                  <c:v>2.97</c:v>
                </c:pt>
                <c:pt idx="6">
                  <c:v>2.87</c:v>
                </c:pt>
                <c:pt idx="7">
                  <c:v>2.82</c:v>
                </c:pt>
                <c:pt idx="8">
                  <c:v>2.93</c:v>
                </c:pt>
              </c:numCache>
            </c:numRef>
          </c:val>
          <c:smooth val="0"/>
          <c:extLst>
            <c:ext xmlns:c16="http://schemas.microsoft.com/office/drawing/2014/chart" uri="{C3380CC4-5D6E-409C-BE32-E72D297353CC}">
              <c16:uniqueId val="{00000000-40D8-4C7D-8740-ADA185AB88C2}"/>
            </c:ext>
          </c:extLst>
        </c:ser>
        <c:ser>
          <c:idx val="1"/>
          <c:order val="1"/>
          <c:tx>
            <c:strRef>
              <c:f>'ALL INDEXES'!$C$19</c:f>
              <c:strCache>
                <c:ptCount val="1"/>
                <c:pt idx="0">
                  <c:v>Drive</c:v>
                </c:pt>
              </c:strCache>
            </c:strRef>
          </c:tx>
          <c:spPr>
            <a:ln w="28575" cap="rnd">
              <a:solidFill>
                <a:schemeClr val="accent2"/>
              </a:solidFill>
              <a:round/>
            </a:ln>
            <a:effectLst/>
          </c:spPr>
          <c:marker>
            <c:symbol val="none"/>
          </c:marker>
          <c:cat>
            <c:strRef>
              <c:f>'ALL INDEXES'!$A$20:$A$28</c:f>
              <c:strCache>
                <c:ptCount val="9"/>
                <c:pt idx="0">
                  <c:v>4th</c:v>
                </c:pt>
                <c:pt idx="1">
                  <c:v>5th</c:v>
                </c:pt>
                <c:pt idx="2">
                  <c:v>6th</c:v>
                </c:pt>
                <c:pt idx="3">
                  <c:v>7th</c:v>
                </c:pt>
                <c:pt idx="4">
                  <c:v>8th</c:v>
                </c:pt>
                <c:pt idx="5">
                  <c:v>9th</c:v>
                </c:pt>
                <c:pt idx="6">
                  <c:v>10th</c:v>
                </c:pt>
                <c:pt idx="7">
                  <c:v>11th</c:v>
                </c:pt>
                <c:pt idx="8">
                  <c:v>12th</c:v>
                </c:pt>
              </c:strCache>
            </c:strRef>
          </c:cat>
          <c:val>
            <c:numRef>
              <c:f>'ALL INDEXES'!$C$20:$C$28</c:f>
              <c:numCache>
                <c:formatCode>0.00</c:formatCode>
                <c:ptCount val="9"/>
                <c:pt idx="0">
                  <c:v>3.01</c:v>
                </c:pt>
                <c:pt idx="1">
                  <c:v>3.12</c:v>
                </c:pt>
                <c:pt idx="2">
                  <c:v>3.25</c:v>
                </c:pt>
                <c:pt idx="3">
                  <c:v>2.99</c:v>
                </c:pt>
                <c:pt idx="4">
                  <c:v>2.96</c:v>
                </c:pt>
                <c:pt idx="5">
                  <c:v>2.97</c:v>
                </c:pt>
                <c:pt idx="6">
                  <c:v>2.93</c:v>
                </c:pt>
                <c:pt idx="7">
                  <c:v>2.99</c:v>
                </c:pt>
                <c:pt idx="8">
                  <c:v>2.98</c:v>
                </c:pt>
              </c:numCache>
            </c:numRef>
          </c:val>
          <c:smooth val="0"/>
          <c:extLst>
            <c:ext xmlns:c16="http://schemas.microsoft.com/office/drawing/2014/chart" uri="{C3380CC4-5D6E-409C-BE32-E72D297353CC}">
              <c16:uniqueId val="{00000001-40D8-4C7D-8740-ADA185AB88C2}"/>
            </c:ext>
          </c:extLst>
        </c:ser>
        <c:ser>
          <c:idx val="2"/>
          <c:order val="2"/>
          <c:tx>
            <c:strRef>
              <c:f>'ALL INDEXES'!$D$19</c:f>
              <c:strCache>
                <c:ptCount val="1"/>
                <c:pt idx="0">
                  <c:v>Citizenship</c:v>
                </c:pt>
              </c:strCache>
            </c:strRef>
          </c:tx>
          <c:spPr>
            <a:ln w="28575" cap="rnd">
              <a:solidFill>
                <a:schemeClr val="accent3"/>
              </a:solidFill>
              <a:round/>
            </a:ln>
            <a:effectLst/>
          </c:spPr>
          <c:marker>
            <c:symbol val="none"/>
          </c:marker>
          <c:cat>
            <c:strRef>
              <c:f>'ALL INDEXES'!$A$20:$A$28</c:f>
              <c:strCache>
                <c:ptCount val="9"/>
                <c:pt idx="0">
                  <c:v>4th</c:v>
                </c:pt>
                <c:pt idx="1">
                  <c:v>5th</c:v>
                </c:pt>
                <c:pt idx="2">
                  <c:v>6th</c:v>
                </c:pt>
                <c:pt idx="3">
                  <c:v>7th</c:v>
                </c:pt>
                <c:pt idx="4">
                  <c:v>8th</c:v>
                </c:pt>
                <c:pt idx="5">
                  <c:v>9th</c:v>
                </c:pt>
                <c:pt idx="6">
                  <c:v>10th</c:v>
                </c:pt>
                <c:pt idx="7">
                  <c:v>11th</c:v>
                </c:pt>
                <c:pt idx="8">
                  <c:v>12th</c:v>
                </c:pt>
              </c:strCache>
            </c:strRef>
          </c:cat>
          <c:val>
            <c:numRef>
              <c:f>'ALL INDEXES'!$D$20:$D$28</c:f>
              <c:numCache>
                <c:formatCode>0.00</c:formatCode>
                <c:ptCount val="9"/>
                <c:pt idx="0">
                  <c:v>2.99</c:v>
                </c:pt>
                <c:pt idx="1">
                  <c:v>3.06</c:v>
                </c:pt>
                <c:pt idx="2">
                  <c:v>3.11</c:v>
                </c:pt>
                <c:pt idx="3">
                  <c:v>2.88</c:v>
                </c:pt>
                <c:pt idx="4">
                  <c:v>2.91</c:v>
                </c:pt>
                <c:pt idx="5">
                  <c:v>2.93</c:v>
                </c:pt>
                <c:pt idx="6">
                  <c:v>2.87</c:v>
                </c:pt>
                <c:pt idx="7">
                  <c:v>2.85</c:v>
                </c:pt>
                <c:pt idx="8">
                  <c:v>2.98</c:v>
                </c:pt>
              </c:numCache>
            </c:numRef>
          </c:val>
          <c:smooth val="0"/>
          <c:extLst>
            <c:ext xmlns:c16="http://schemas.microsoft.com/office/drawing/2014/chart" uri="{C3380CC4-5D6E-409C-BE32-E72D297353CC}">
              <c16:uniqueId val="{00000002-40D8-4C7D-8740-ADA185AB88C2}"/>
            </c:ext>
          </c:extLst>
        </c:ser>
        <c:ser>
          <c:idx val="3"/>
          <c:order val="3"/>
          <c:tx>
            <c:strRef>
              <c:f>'ALL INDEXES'!$E$19</c:f>
              <c:strCache>
                <c:ptCount val="1"/>
                <c:pt idx="0">
                  <c:v>Preparation</c:v>
                </c:pt>
              </c:strCache>
            </c:strRef>
          </c:tx>
          <c:spPr>
            <a:ln w="28575" cap="rnd">
              <a:solidFill>
                <a:schemeClr val="accent4"/>
              </a:solidFill>
              <a:round/>
            </a:ln>
            <a:effectLst/>
          </c:spPr>
          <c:marker>
            <c:symbol val="none"/>
          </c:marker>
          <c:cat>
            <c:strRef>
              <c:f>'ALL INDEXES'!$A$20:$A$28</c:f>
              <c:strCache>
                <c:ptCount val="9"/>
                <c:pt idx="0">
                  <c:v>4th</c:v>
                </c:pt>
                <c:pt idx="1">
                  <c:v>5th</c:v>
                </c:pt>
                <c:pt idx="2">
                  <c:v>6th</c:v>
                </c:pt>
                <c:pt idx="3">
                  <c:v>7th</c:v>
                </c:pt>
                <c:pt idx="4">
                  <c:v>8th</c:v>
                </c:pt>
                <c:pt idx="5">
                  <c:v>9th</c:v>
                </c:pt>
                <c:pt idx="6">
                  <c:v>10th</c:v>
                </c:pt>
                <c:pt idx="7">
                  <c:v>11th</c:v>
                </c:pt>
                <c:pt idx="8">
                  <c:v>12th</c:v>
                </c:pt>
              </c:strCache>
            </c:strRef>
          </c:cat>
          <c:val>
            <c:numRef>
              <c:f>'ALL INDEXES'!$E$20:$E$28</c:f>
              <c:numCache>
                <c:formatCode>General</c:formatCode>
                <c:ptCount val="9"/>
                <c:pt idx="6" formatCode="0.00">
                  <c:v>2.87</c:v>
                </c:pt>
                <c:pt idx="7" formatCode="0.00">
                  <c:v>2.98</c:v>
                </c:pt>
                <c:pt idx="8" formatCode="0.00">
                  <c:v>2.66</c:v>
                </c:pt>
              </c:numCache>
            </c:numRef>
          </c:val>
          <c:smooth val="0"/>
          <c:extLst>
            <c:ext xmlns:c16="http://schemas.microsoft.com/office/drawing/2014/chart" uri="{C3380CC4-5D6E-409C-BE32-E72D297353CC}">
              <c16:uniqueId val="{00000003-40D8-4C7D-8740-ADA185AB88C2}"/>
            </c:ext>
          </c:extLst>
        </c:ser>
        <c:ser>
          <c:idx val="4"/>
          <c:order val="4"/>
          <c:tx>
            <c:strRef>
              <c:f>'ALL INDEXES'!$F$19</c:f>
              <c:strCache>
                <c:ptCount val="1"/>
                <c:pt idx="0">
                  <c:v>Social/Emotional</c:v>
                </c:pt>
              </c:strCache>
            </c:strRef>
          </c:tx>
          <c:spPr>
            <a:ln w="28575" cap="rnd">
              <a:solidFill>
                <a:schemeClr val="accent5"/>
              </a:solidFill>
              <a:round/>
            </a:ln>
            <a:effectLst/>
          </c:spPr>
          <c:marker>
            <c:symbol val="none"/>
          </c:marker>
          <c:cat>
            <c:strRef>
              <c:f>'ALL INDEXES'!$A$20:$A$28</c:f>
              <c:strCache>
                <c:ptCount val="9"/>
                <c:pt idx="0">
                  <c:v>4th</c:v>
                </c:pt>
                <c:pt idx="1">
                  <c:v>5th</c:v>
                </c:pt>
                <c:pt idx="2">
                  <c:v>6th</c:v>
                </c:pt>
                <c:pt idx="3">
                  <c:v>7th</c:v>
                </c:pt>
                <c:pt idx="4">
                  <c:v>8th</c:v>
                </c:pt>
                <c:pt idx="5">
                  <c:v>9th</c:v>
                </c:pt>
                <c:pt idx="6">
                  <c:v>10th</c:v>
                </c:pt>
                <c:pt idx="7">
                  <c:v>11th</c:v>
                </c:pt>
                <c:pt idx="8">
                  <c:v>12th</c:v>
                </c:pt>
              </c:strCache>
            </c:strRef>
          </c:cat>
          <c:val>
            <c:numRef>
              <c:f>'ALL INDEXES'!$F$20:$F$28</c:f>
              <c:numCache>
                <c:formatCode>0.00</c:formatCode>
                <c:ptCount val="9"/>
                <c:pt idx="0">
                  <c:v>3.05</c:v>
                </c:pt>
                <c:pt idx="1">
                  <c:v>3.17</c:v>
                </c:pt>
                <c:pt idx="2">
                  <c:v>3.16</c:v>
                </c:pt>
                <c:pt idx="3">
                  <c:v>2.78</c:v>
                </c:pt>
                <c:pt idx="4">
                  <c:v>2.93</c:v>
                </c:pt>
                <c:pt idx="5">
                  <c:v>2.87</c:v>
                </c:pt>
                <c:pt idx="6">
                  <c:v>2.85</c:v>
                </c:pt>
                <c:pt idx="7">
                  <c:v>2.81</c:v>
                </c:pt>
                <c:pt idx="8">
                  <c:v>2.87</c:v>
                </c:pt>
              </c:numCache>
            </c:numRef>
          </c:val>
          <c:smooth val="0"/>
          <c:extLst>
            <c:ext xmlns:c16="http://schemas.microsoft.com/office/drawing/2014/chart" uri="{C3380CC4-5D6E-409C-BE32-E72D297353CC}">
              <c16:uniqueId val="{00000004-40D8-4C7D-8740-ADA185AB88C2}"/>
            </c:ext>
          </c:extLst>
        </c:ser>
        <c:ser>
          <c:idx val="5"/>
          <c:order val="5"/>
          <c:tx>
            <c:strRef>
              <c:f>'ALL INDEXES'!$G$19</c:f>
              <c:strCache>
                <c:ptCount val="1"/>
                <c:pt idx="0">
                  <c:v>Wellness</c:v>
                </c:pt>
              </c:strCache>
            </c:strRef>
          </c:tx>
          <c:spPr>
            <a:ln w="28575" cap="rnd">
              <a:solidFill>
                <a:schemeClr val="accent6"/>
              </a:solidFill>
              <a:round/>
            </a:ln>
            <a:effectLst/>
          </c:spPr>
          <c:marker>
            <c:symbol val="none"/>
          </c:marker>
          <c:cat>
            <c:strRef>
              <c:f>'ALL INDEXES'!$A$20:$A$28</c:f>
              <c:strCache>
                <c:ptCount val="9"/>
                <c:pt idx="0">
                  <c:v>4th</c:v>
                </c:pt>
                <c:pt idx="1">
                  <c:v>5th</c:v>
                </c:pt>
                <c:pt idx="2">
                  <c:v>6th</c:v>
                </c:pt>
                <c:pt idx="3">
                  <c:v>7th</c:v>
                </c:pt>
                <c:pt idx="4">
                  <c:v>8th</c:v>
                </c:pt>
                <c:pt idx="5">
                  <c:v>9th</c:v>
                </c:pt>
                <c:pt idx="6">
                  <c:v>10th</c:v>
                </c:pt>
                <c:pt idx="7">
                  <c:v>11th</c:v>
                </c:pt>
                <c:pt idx="8">
                  <c:v>12th</c:v>
                </c:pt>
              </c:strCache>
            </c:strRef>
          </c:cat>
          <c:val>
            <c:numRef>
              <c:f>'ALL INDEXES'!$G$20:$G$28</c:f>
              <c:numCache>
                <c:formatCode>0.00</c:formatCode>
                <c:ptCount val="9"/>
                <c:pt idx="0">
                  <c:v>2.99</c:v>
                </c:pt>
                <c:pt idx="1">
                  <c:v>3.23</c:v>
                </c:pt>
                <c:pt idx="2">
                  <c:v>3.39</c:v>
                </c:pt>
                <c:pt idx="3">
                  <c:v>3</c:v>
                </c:pt>
                <c:pt idx="4">
                  <c:v>3.16</c:v>
                </c:pt>
                <c:pt idx="5">
                  <c:v>2.9</c:v>
                </c:pt>
                <c:pt idx="6">
                  <c:v>2.84</c:v>
                </c:pt>
                <c:pt idx="7">
                  <c:v>2.85</c:v>
                </c:pt>
                <c:pt idx="8">
                  <c:v>2.76</c:v>
                </c:pt>
              </c:numCache>
            </c:numRef>
          </c:val>
          <c:smooth val="0"/>
          <c:extLst>
            <c:ext xmlns:c16="http://schemas.microsoft.com/office/drawing/2014/chart" uri="{C3380CC4-5D6E-409C-BE32-E72D297353CC}">
              <c16:uniqueId val="{00000005-40D8-4C7D-8740-ADA185AB88C2}"/>
            </c:ext>
          </c:extLst>
        </c:ser>
        <c:ser>
          <c:idx val="6"/>
          <c:order val="6"/>
          <c:tx>
            <c:strRef>
              <c:f>'ALL INDEXES'!$H$19</c:f>
              <c:strCache>
                <c:ptCount val="1"/>
                <c:pt idx="0">
                  <c:v>Academic &amp; Career Planning</c:v>
                </c:pt>
              </c:strCache>
            </c:strRef>
          </c:tx>
          <c:spPr>
            <a:ln w="28575" cap="rnd">
              <a:solidFill>
                <a:schemeClr val="accent1">
                  <a:lumMod val="60000"/>
                </a:schemeClr>
              </a:solidFill>
              <a:round/>
            </a:ln>
            <a:effectLst/>
          </c:spPr>
          <c:marker>
            <c:symbol val="none"/>
          </c:marker>
          <c:cat>
            <c:strRef>
              <c:f>'ALL INDEXES'!$A$20:$A$28</c:f>
              <c:strCache>
                <c:ptCount val="9"/>
                <c:pt idx="0">
                  <c:v>4th</c:v>
                </c:pt>
                <c:pt idx="1">
                  <c:v>5th</c:v>
                </c:pt>
                <c:pt idx="2">
                  <c:v>6th</c:v>
                </c:pt>
                <c:pt idx="3">
                  <c:v>7th</c:v>
                </c:pt>
                <c:pt idx="4">
                  <c:v>8th</c:v>
                </c:pt>
                <c:pt idx="5">
                  <c:v>9th</c:v>
                </c:pt>
                <c:pt idx="6">
                  <c:v>10th</c:v>
                </c:pt>
                <c:pt idx="7">
                  <c:v>11th</c:v>
                </c:pt>
                <c:pt idx="8">
                  <c:v>12th</c:v>
                </c:pt>
              </c:strCache>
            </c:strRef>
          </c:cat>
          <c:val>
            <c:numRef>
              <c:f>'ALL INDEXES'!$H$20:$H$28</c:f>
              <c:numCache>
                <c:formatCode>General</c:formatCode>
                <c:ptCount val="9"/>
                <c:pt idx="2" formatCode="0.00">
                  <c:v>3.41</c:v>
                </c:pt>
                <c:pt idx="3" formatCode="0.00">
                  <c:v>3.06</c:v>
                </c:pt>
                <c:pt idx="4" formatCode="0.00">
                  <c:v>3.19</c:v>
                </c:pt>
                <c:pt idx="5" formatCode="0.00">
                  <c:v>2.99</c:v>
                </c:pt>
                <c:pt idx="6" formatCode="0.00">
                  <c:v>2.88</c:v>
                </c:pt>
                <c:pt idx="7" formatCode="0.00">
                  <c:v>2.92</c:v>
                </c:pt>
                <c:pt idx="8" formatCode="0.00">
                  <c:v>2.84</c:v>
                </c:pt>
              </c:numCache>
            </c:numRef>
          </c:val>
          <c:smooth val="0"/>
          <c:extLst>
            <c:ext xmlns:c16="http://schemas.microsoft.com/office/drawing/2014/chart" uri="{C3380CC4-5D6E-409C-BE32-E72D297353CC}">
              <c16:uniqueId val="{00000000-FEF4-4EFC-8E85-4851DFF1AC45}"/>
            </c:ext>
          </c:extLst>
        </c:ser>
        <c:dLbls>
          <c:showLegendKey val="0"/>
          <c:showVal val="0"/>
          <c:showCatName val="0"/>
          <c:showSerName val="0"/>
          <c:showPercent val="0"/>
          <c:showBubbleSize val="0"/>
        </c:dLbls>
        <c:smooth val="0"/>
        <c:axId val="395204504"/>
        <c:axId val="395209208"/>
      </c:lineChart>
      <c:catAx>
        <c:axId val="395204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5209208"/>
        <c:crosses val="autoZero"/>
        <c:auto val="1"/>
        <c:lblAlgn val="ctr"/>
        <c:lblOffset val="100"/>
        <c:noMultiLvlLbl val="0"/>
      </c:catAx>
      <c:valAx>
        <c:axId val="395209208"/>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52045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Pct</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1-9ECF-40E8-9689-4DFD6A9686E1}"/>
              </c:ext>
            </c:extLst>
          </c:dPt>
          <c:dPt>
            <c:idx val="1"/>
            <c:invertIfNegative val="0"/>
            <c:bubble3D val="0"/>
            <c:extLst>
              <c:ext xmlns:c16="http://schemas.microsoft.com/office/drawing/2014/chart" uri="{C3380CC4-5D6E-409C-BE32-E72D297353CC}">
                <c16:uniqueId val="{00000003-9ECF-40E8-9689-4DFD6A9686E1}"/>
              </c:ext>
            </c:extLst>
          </c:dPt>
          <c:dPt>
            <c:idx val="2"/>
            <c:invertIfNegative val="0"/>
            <c:bubble3D val="0"/>
            <c:extLst>
              <c:ext xmlns:c16="http://schemas.microsoft.com/office/drawing/2014/chart" uri="{C3380CC4-5D6E-409C-BE32-E72D297353CC}">
                <c16:uniqueId val="{00000005-9ECF-40E8-9689-4DFD6A9686E1}"/>
              </c:ext>
            </c:extLst>
          </c:dPt>
          <c:dPt>
            <c:idx val="3"/>
            <c:invertIfNegative val="0"/>
            <c:bubble3D val="0"/>
            <c:extLst>
              <c:ext xmlns:c16="http://schemas.microsoft.com/office/drawing/2014/chart" uri="{C3380CC4-5D6E-409C-BE32-E72D297353CC}">
                <c16:uniqueId val="{00000007-9ECF-40E8-9689-4DFD6A9686E1}"/>
              </c:ext>
            </c:extLst>
          </c:dPt>
          <c:dPt>
            <c:idx val="4"/>
            <c:invertIfNegative val="0"/>
            <c:bubble3D val="0"/>
            <c:extLst>
              <c:ext xmlns:c16="http://schemas.microsoft.com/office/drawing/2014/chart" uri="{C3380CC4-5D6E-409C-BE32-E72D297353CC}">
                <c16:uniqueId val="{00000009-9ECF-40E8-9689-4DFD6A9686E1}"/>
              </c:ext>
            </c:extLst>
          </c:dPt>
          <c:dPt>
            <c:idx val="5"/>
            <c:invertIfNegative val="0"/>
            <c:bubble3D val="0"/>
            <c:extLst>
              <c:ext xmlns:c16="http://schemas.microsoft.com/office/drawing/2014/chart" uri="{C3380CC4-5D6E-409C-BE32-E72D297353CC}">
                <c16:uniqueId val="{0000000B-9ECF-40E8-9689-4DFD6A9686E1}"/>
              </c:ext>
            </c:extLst>
          </c:dPt>
          <c:dPt>
            <c:idx val="7"/>
            <c:invertIfNegative val="0"/>
            <c:bubble3D val="0"/>
            <c:extLst>
              <c:ext xmlns:c16="http://schemas.microsoft.com/office/drawing/2014/chart" uri="{C3380CC4-5D6E-409C-BE32-E72D297353CC}">
                <c16:uniqueId val="{0000000D-9ECF-40E8-9689-4DFD6A9686E1}"/>
              </c:ext>
            </c:extLst>
          </c:dPt>
          <c:dPt>
            <c:idx val="8"/>
            <c:invertIfNegative val="0"/>
            <c:bubble3D val="0"/>
            <c:extLst>
              <c:ext xmlns:c16="http://schemas.microsoft.com/office/drawing/2014/chart" uri="{C3380CC4-5D6E-409C-BE32-E72D297353CC}">
                <c16:uniqueId val="{0000000F-9ECF-40E8-9689-4DFD6A9686E1}"/>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mostly A's &amp; B's</c:v>
                </c:pt>
                <c:pt idx="1">
                  <c:v>mostly B's &amp; C's</c:v>
                </c:pt>
                <c:pt idx="2">
                  <c:v>mostly C's &amp; D's</c:v>
                </c:pt>
                <c:pt idx="3">
                  <c:v>mostly D's &amp; F's</c:v>
                </c:pt>
                <c:pt idx="4">
                  <c:v>no response</c:v>
                </c:pt>
              </c:strCache>
            </c:strRef>
          </c:cat>
          <c:val>
            <c:numRef>
              <c:f>Sheet1!$B$2:$B$6</c:f>
              <c:numCache>
                <c:formatCode>0%</c:formatCode>
                <c:ptCount val="5"/>
                <c:pt idx="0">
                  <c:v>0.47960000000000003</c:v>
                </c:pt>
                <c:pt idx="1">
                  <c:v>0.27</c:v>
                </c:pt>
                <c:pt idx="2">
                  <c:v>8.2799999999999999E-2</c:v>
                </c:pt>
                <c:pt idx="3">
                  <c:v>3.1199999999999999E-2</c:v>
                </c:pt>
                <c:pt idx="4">
                  <c:v>0.1429</c:v>
                </c:pt>
              </c:numCache>
            </c:numRef>
          </c:val>
          <c:extLst>
            <c:ext xmlns:c16="http://schemas.microsoft.com/office/drawing/2014/chart" uri="{C3380CC4-5D6E-409C-BE32-E72D297353CC}">
              <c16:uniqueId val="{00000010-9ECF-40E8-9689-4DFD6A9686E1}"/>
            </c:ext>
          </c:extLst>
        </c:ser>
        <c:dLbls>
          <c:showLegendKey val="0"/>
          <c:showVal val="0"/>
          <c:showCatName val="0"/>
          <c:showSerName val="0"/>
          <c:showPercent val="0"/>
          <c:showBubbleSize val="0"/>
        </c:dLbls>
        <c:gapWidth val="150"/>
        <c:shape val="box"/>
        <c:axId val="339709808"/>
        <c:axId val="339715296"/>
        <c:axId val="0"/>
      </c:bar3DChart>
      <c:catAx>
        <c:axId val="339709808"/>
        <c:scaling>
          <c:orientation val="minMax"/>
        </c:scaling>
        <c:delete val="0"/>
        <c:axPos val="b"/>
        <c:numFmt formatCode="General" sourceLinked="0"/>
        <c:majorTickMark val="out"/>
        <c:minorTickMark val="none"/>
        <c:tickLblPos val="nextTo"/>
        <c:txPr>
          <a:bodyPr/>
          <a:lstStyle/>
          <a:p>
            <a:pPr>
              <a:defRPr b="1"/>
            </a:pPr>
            <a:endParaRPr lang="en-US"/>
          </a:p>
        </c:txPr>
        <c:crossAx val="339715296"/>
        <c:crosses val="autoZero"/>
        <c:auto val="1"/>
        <c:lblAlgn val="ctr"/>
        <c:lblOffset val="100"/>
        <c:noMultiLvlLbl val="0"/>
      </c:catAx>
      <c:valAx>
        <c:axId val="339715296"/>
        <c:scaling>
          <c:orientation val="minMax"/>
        </c:scaling>
        <c:delete val="0"/>
        <c:axPos val="l"/>
        <c:majorGridlines/>
        <c:numFmt formatCode="0%" sourceLinked="1"/>
        <c:majorTickMark val="out"/>
        <c:minorTickMark val="none"/>
        <c:tickLblPos val="nextTo"/>
        <c:txPr>
          <a:bodyPr/>
          <a:lstStyle/>
          <a:p>
            <a:pPr>
              <a:defRPr sz="1600" b="1"/>
            </a:pPr>
            <a:endParaRPr lang="en-US"/>
          </a:p>
        </c:txPr>
        <c:crossAx val="3397098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'ALL INDEXES'!$B$34</c:f>
              <c:strCache>
                <c:ptCount val="1"/>
                <c:pt idx="0">
                  <c:v>Connectedness</c:v>
                </c:pt>
              </c:strCache>
            </c:strRef>
          </c:tx>
          <c:spPr>
            <a:ln w="28575" cap="rnd">
              <a:solidFill>
                <a:schemeClr val="accent1"/>
              </a:solidFill>
              <a:round/>
            </a:ln>
            <a:effectLst/>
          </c:spPr>
          <c:marker>
            <c:symbol val="none"/>
          </c:marker>
          <c:cat>
            <c:strRef>
              <c:f>'ALL INDEXES'!$A$35:$A$43</c:f>
              <c:strCache>
                <c:ptCount val="9"/>
                <c:pt idx="0">
                  <c:v>4th</c:v>
                </c:pt>
                <c:pt idx="1">
                  <c:v>5th</c:v>
                </c:pt>
                <c:pt idx="2">
                  <c:v>6th</c:v>
                </c:pt>
                <c:pt idx="3">
                  <c:v>7th</c:v>
                </c:pt>
                <c:pt idx="4">
                  <c:v>8th</c:v>
                </c:pt>
                <c:pt idx="5">
                  <c:v>9th</c:v>
                </c:pt>
                <c:pt idx="6">
                  <c:v>10th</c:v>
                </c:pt>
                <c:pt idx="7">
                  <c:v>11th</c:v>
                </c:pt>
                <c:pt idx="8">
                  <c:v>12th</c:v>
                </c:pt>
              </c:strCache>
            </c:strRef>
          </c:cat>
          <c:val>
            <c:numRef>
              <c:f>'ALL INDEXES'!$B$35:$B$43</c:f>
              <c:numCache>
                <c:formatCode>0.00</c:formatCode>
                <c:ptCount val="9"/>
                <c:pt idx="0">
                  <c:v>3.33</c:v>
                </c:pt>
                <c:pt idx="1">
                  <c:v>3.29</c:v>
                </c:pt>
                <c:pt idx="2">
                  <c:v>3.17</c:v>
                </c:pt>
                <c:pt idx="3">
                  <c:v>3.02</c:v>
                </c:pt>
                <c:pt idx="4">
                  <c:v>2.88</c:v>
                </c:pt>
                <c:pt idx="5">
                  <c:v>2.88</c:v>
                </c:pt>
                <c:pt idx="6">
                  <c:v>2.68</c:v>
                </c:pt>
                <c:pt idx="7">
                  <c:v>2.81</c:v>
                </c:pt>
                <c:pt idx="8">
                  <c:v>2.84</c:v>
                </c:pt>
              </c:numCache>
            </c:numRef>
          </c:val>
          <c:smooth val="0"/>
          <c:extLst>
            <c:ext xmlns:c16="http://schemas.microsoft.com/office/drawing/2014/chart" uri="{C3380CC4-5D6E-409C-BE32-E72D297353CC}">
              <c16:uniqueId val="{00000000-91B8-4967-AAF0-D491282D2E10}"/>
            </c:ext>
          </c:extLst>
        </c:ser>
        <c:ser>
          <c:idx val="1"/>
          <c:order val="1"/>
          <c:tx>
            <c:strRef>
              <c:f>'ALL INDEXES'!$C$34</c:f>
              <c:strCache>
                <c:ptCount val="1"/>
                <c:pt idx="0">
                  <c:v>Drive</c:v>
                </c:pt>
              </c:strCache>
            </c:strRef>
          </c:tx>
          <c:spPr>
            <a:ln w="28575" cap="rnd">
              <a:solidFill>
                <a:schemeClr val="accent2"/>
              </a:solidFill>
              <a:round/>
            </a:ln>
            <a:effectLst/>
          </c:spPr>
          <c:marker>
            <c:symbol val="none"/>
          </c:marker>
          <c:cat>
            <c:strRef>
              <c:f>'ALL INDEXES'!$A$35:$A$43</c:f>
              <c:strCache>
                <c:ptCount val="9"/>
                <c:pt idx="0">
                  <c:v>4th</c:v>
                </c:pt>
                <c:pt idx="1">
                  <c:v>5th</c:v>
                </c:pt>
                <c:pt idx="2">
                  <c:v>6th</c:v>
                </c:pt>
                <c:pt idx="3">
                  <c:v>7th</c:v>
                </c:pt>
                <c:pt idx="4">
                  <c:v>8th</c:v>
                </c:pt>
                <c:pt idx="5">
                  <c:v>9th</c:v>
                </c:pt>
                <c:pt idx="6">
                  <c:v>10th</c:v>
                </c:pt>
                <c:pt idx="7">
                  <c:v>11th</c:v>
                </c:pt>
                <c:pt idx="8">
                  <c:v>12th</c:v>
                </c:pt>
              </c:strCache>
            </c:strRef>
          </c:cat>
          <c:val>
            <c:numRef>
              <c:f>'ALL INDEXES'!$C$35:$C$43</c:f>
              <c:numCache>
                <c:formatCode>0.00</c:formatCode>
                <c:ptCount val="9"/>
                <c:pt idx="0">
                  <c:v>3.21</c:v>
                </c:pt>
                <c:pt idx="1">
                  <c:v>3.15</c:v>
                </c:pt>
                <c:pt idx="2">
                  <c:v>3.18</c:v>
                </c:pt>
                <c:pt idx="3">
                  <c:v>2.99</c:v>
                </c:pt>
                <c:pt idx="4">
                  <c:v>3.04</c:v>
                </c:pt>
                <c:pt idx="5">
                  <c:v>3.01</c:v>
                </c:pt>
                <c:pt idx="6">
                  <c:v>2.8</c:v>
                </c:pt>
                <c:pt idx="7">
                  <c:v>3.01</c:v>
                </c:pt>
                <c:pt idx="8">
                  <c:v>3.07</c:v>
                </c:pt>
              </c:numCache>
            </c:numRef>
          </c:val>
          <c:smooth val="0"/>
          <c:extLst>
            <c:ext xmlns:c16="http://schemas.microsoft.com/office/drawing/2014/chart" uri="{C3380CC4-5D6E-409C-BE32-E72D297353CC}">
              <c16:uniqueId val="{00000001-91B8-4967-AAF0-D491282D2E10}"/>
            </c:ext>
          </c:extLst>
        </c:ser>
        <c:ser>
          <c:idx val="2"/>
          <c:order val="2"/>
          <c:tx>
            <c:strRef>
              <c:f>'ALL INDEXES'!$D$34</c:f>
              <c:strCache>
                <c:ptCount val="1"/>
                <c:pt idx="0">
                  <c:v>Citizenship</c:v>
                </c:pt>
              </c:strCache>
            </c:strRef>
          </c:tx>
          <c:spPr>
            <a:ln w="28575" cap="rnd">
              <a:solidFill>
                <a:schemeClr val="accent3"/>
              </a:solidFill>
              <a:round/>
            </a:ln>
            <a:effectLst/>
          </c:spPr>
          <c:marker>
            <c:symbol val="none"/>
          </c:marker>
          <c:cat>
            <c:strRef>
              <c:f>'ALL INDEXES'!$A$35:$A$43</c:f>
              <c:strCache>
                <c:ptCount val="9"/>
                <c:pt idx="0">
                  <c:v>4th</c:v>
                </c:pt>
                <c:pt idx="1">
                  <c:v>5th</c:v>
                </c:pt>
                <c:pt idx="2">
                  <c:v>6th</c:v>
                </c:pt>
                <c:pt idx="3">
                  <c:v>7th</c:v>
                </c:pt>
                <c:pt idx="4">
                  <c:v>8th</c:v>
                </c:pt>
                <c:pt idx="5">
                  <c:v>9th</c:v>
                </c:pt>
                <c:pt idx="6">
                  <c:v>10th</c:v>
                </c:pt>
                <c:pt idx="7">
                  <c:v>11th</c:v>
                </c:pt>
                <c:pt idx="8">
                  <c:v>12th</c:v>
                </c:pt>
              </c:strCache>
            </c:strRef>
          </c:cat>
          <c:val>
            <c:numRef>
              <c:f>'ALL INDEXES'!$D$35:$D$43</c:f>
              <c:numCache>
                <c:formatCode>0.00</c:formatCode>
                <c:ptCount val="9"/>
                <c:pt idx="0">
                  <c:v>3.24</c:v>
                </c:pt>
                <c:pt idx="1">
                  <c:v>3.29</c:v>
                </c:pt>
                <c:pt idx="2">
                  <c:v>3.28</c:v>
                </c:pt>
                <c:pt idx="3">
                  <c:v>3.06</c:v>
                </c:pt>
                <c:pt idx="4">
                  <c:v>3.12</c:v>
                </c:pt>
                <c:pt idx="5">
                  <c:v>3.13</c:v>
                </c:pt>
                <c:pt idx="6">
                  <c:v>3.13</c:v>
                </c:pt>
                <c:pt idx="7">
                  <c:v>3.09</c:v>
                </c:pt>
                <c:pt idx="8">
                  <c:v>3.12</c:v>
                </c:pt>
              </c:numCache>
            </c:numRef>
          </c:val>
          <c:smooth val="0"/>
          <c:extLst>
            <c:ext xmlns:c16="http://schemas.microsoft.com/office/drawing/2014/chart" uri="{C3380CC4-5D6E-409C-BE32-E72D297353CC}">
              <c16:uniqueId val="{00000002-91B8-4967-AAF0-D491282D2E10}"/>
            </c:ext>
          </c:extLst>
        </c:ser>
        <c:ser>
          <c:idx val="3"/>
          <c:order val="3"/>
          <c:tx>
            <c:strRef>
              <c:f>'ALL INDEXES'!$E$34</c:f>
              <c:strCache>
                <c:ptCount val="1"/>
                <c:pt idx="0">
                  <c:v>Preparation</c:v>
                </c:pt>
              </c:strCache>
            </c:strRef>
          </c:tx>
          <c:spPr>
            <a:ln w="28575" cap="rnd">
              <a:solidFill>
                <a:schemeClr val="accent4"/>
              </a:solidFill>
              <a:round/>
            </a:ln>
            <a:effectLst/>
          </c:spPr>
          <c:marker>
            <c:symbol val="none"/>
          </c:marker>
          <c:cat>
            <c:strRef>
              <c:f>'ALL INDEXES'!$A$35:$A$43</c:f>
              <c:strCache>
                <c:ptCount val="9"/>
                <c:pt idx="0">
                  <c:v>4th</c:v>
                </c:pt>
                <c:pt idx="1">
                  <c:v>5th</c:v>
                </c:pt>
                <c:pt idx="2">
                  <c:v>6th</c:v>
                </c:pt>
                <c:pt idx="3">
                  <c:v>7th</c:v>
                </c:pt>
                <c:pt idx="4">
                  <c:v>8th</c:v>
                </c:pt>
                <c:pt idx="5">
                  <c:v>9th</c:v>
                </c:pt>
                <c:pt idx="6">
                  <c:v>10th</c:v>
                </c:pt>
                <c:pt idx="7">
                  <c:v>11th</c:v>
                </c:pt>
                <c:pt idx="8">
                  <c:v>12th</c:v>
                </c:pt>
              </c:strCache>
            </c:strRef>
          </c:cat>
          <c:val>
            <c:numRef>
              <c:f>'ALL INDEXES'!$E$35:$E$43</c:f>
              <c:numCache>
                <c:formatCode>General</c:formatCode>
                <c:ptCount val="9"/>
                <c:pt idx="6" formatCode="0.00">
                  <c:v>2.82</c:v>
                </c:pt>
                <c:pt idx="7" formatCode="0.00">
                  <c:v>3.09</c:v>
                </c:pt>
                <c:pt idx="8" formatCode="0.00">
                  <c:v>3.07</c:v>
                </c:pt>
              </c:numCache>
            </c:numRef>
          </c:val>
          <c:smooth val="0"/>
          <c:extLst>
            <c:ext xmlns:c16="http://schemas.microsoft.com/office/drawing/2014/chart" uri="{C3380CC4-5D6E-409C-BE32-E72D297353CC}">
              <c16:uniqueId val="{00000003-91B8-4967-AAF0-D491282D2E10}"/>
            </c:ext>
          </c:extLst>
        </c:ser>
        <c:ser>
          <c:idx val="4"/>
          <c:order val="4"/>
          <c:tx>
            <c:strRef>
              <c:f>'ALL INDEXES'!$F$34</c:f>
              <c:strCache>
                <c:ptCount val="1"/>
                <c:pt idx="0">
                  <c:v>Social/Emotional</c:v>
                </c:pt>
              </c:strCache>
            </c:strRef>
          </c:tx>
          <c:spPr>
            <a:ln w="28575" cap="rnd">
              <a:solidFill>
                <a:schemeClr val="accent5"/>
              </a:solidFill>
              <a:round/>
            </a:ln>
            <a:effectLst/>
          </c:spPr>
          <c:marker>
            <c:symbol val="none"/>
          </c:marker>
          <c:cat>
            <c:strRef>
              <c:f>'ALL INDEXES'!$A$35:$A$43</c:f>
              <c:strCache>
                <c:ptCount val="9"/>
                <c:pt idx="0">
                  <c:v>4th</c:v>
                </c:pt>
                <c:pt idx="1">
                  <c:v>5th</c:v>
                </c:pt>
                <c:pt idx="2">
                  <c:v>6th</c:v>
                </c:pt>
                <c:pt idx="3">
                  <c:v>7th</c:v>
                </c:pt>
                <c:pt idx="4">
                  <c:v>8th</c:v>
                </c:pt>
                <c:pt idx="5">
                  <c:v>9th</c:v>
                </c:pt>
                <c:pt idx="6">
                  <c:v>10th</c:v>
                </c:pt>
                <c:pt idx="7">
                  <c:v>11th</c:v>
                </c:pt>
                <c:pt idx="8">
                  <c:v>12th</c:v>
                </c:pt>
              </c:strCache>
            </c:strRef>
          </c:cat>
          <c:val>
            <c:numRef>
              <c:f>'ALL INDEXES'!$F$35:$F$43</c:f>
              <c:numCache>
                <c:formatCode>0.00</c:formatCode>
                <c:ptCount val="9"/>
                <c:pt idx="0">
                  <c:v>3.28</c:v>
                </c:pt>
                <c:pt idx="1">
                  <c:v>3.28</c:v>
                </c:pt>
                <c:pt idx="2">
                  <c:v>3.13</c:v>
                </c:pt>
                <c:pt idx="3">
                  <c:v>3.02</c:v>
                </c:pt>
                <c:pt idx="4">
                  <c:v>3.06</c:v>
                </c:pt>
                <c:pt idx="5">
                  <c:v>2.96</c:v>
                </c:pt>
                <c:pt idx="6">
                  <c:v>2.78</c:v>
                </c:pt>
                <c:pt idx="7">
                  <c:v>2.89</c:v>
                </c:pt>
                <c:pt idx="8">
                  <c:v>3.05</c:v>
                </c:pt>
              </c:numCache>
            </c:numRef>
          </c:val>
          <c:smooth val="0"/>
          <c:extLst>
            <c:ext xmlns:c16="http://schemas.microsoft.com/office/drawing/2014/chart" uri="{C3380CC4-5D6E-409C-BE32-E72D297353CC}">
              <c16:uniqueId val="{00000004-91B8-4967-AAF0-D491282D2E10}"/>
            </c:ext>
          </c:extLst>
        </c:ser>
        <c:ser>
          <c:idx val="5"/>
          <c:order val="5"/>
          <c:tx>
            <c:strRef>
              <c:f>'ALL INDEXES'!$G$34</c:f>
              <c:strCache>
                <c:ptCount val="1"/>
                <c:pt idx="0">
                  <c:v>Wellness</c:v>
                </c:pt>
              </c:strCache>
            </c:strRef>
          </c:tx>
          <c:spPr>
            <a:ln w="28575" cap="rnd">
              <a:solidFill>
                <a:schemeClr val="accent6"/>
              </a:solidFill>
              <a:round/>
            </a:ln>
            <a:effectLst/>
          </c:spPr>
          <c:marker>
            <c:symbol val="none"/>
          </c:marker>
          <c:cat>
            <c:strRef>
              <c:f>'ALL INDEXES'!$A$35:$A$43</c:f>
              <c:strCache>
                <c:ptCount val="9"/>
                <c:pt idx="0">
                  <c:v>4th</c:v>
                </c:pt>
                <c:pt idx="1">
                  <c:v>5th</c:v>
                </c:pt>
                <c:pt idx="2">
                  <c:v>6th</c:v>
                </c:pt>
                <c:pt idx="3">
                  <c:v>7th</c:v>
                </c:pt>
                <c:pt idx="4">
                  <c:v>8th</c:v>
                </c:pt>
                <c:pt idx="5">
                  <c:v>9th</c:v>
                </c:pt>
                <c:pt idx="6">
                  <c:v>10th</c:v>
                </c:pt>
                <c:pt idx="7">
                  <c:v>11th</c:v>
                </c:pt>
                <c:pt idx="8">
                  <c:v>12th</c:v>
                </c:pt>
              </c:strCache>
            </c:strRef>
          </c:cat>
          <c:val>
            <c:numRef>
              <c:f>'ALL INDEXES'!$G$35:$G$43</c:f>
              <c:numCache>
                <c:formatCode>0.00</c:formatCode>
                <c:ptCount val="9"/>
                <c:pt idx="0">
                  <c:v>3.11</c:v>
                </c:pt>
                <c:pt idx="1">
                  <c:v>3.21</c:v>
                </c:pt>
                <c:pt idx="2">
                  <c:v>3.26</c:v>
                </c:pt>
                <c:pt idx="3">
                  <c:v>2.96</c:v>
                </c:pt>
                <c:pt idx="4">
                  <c:v>2.91</c:v>
                </c:pt>
                <c:pt idx="5">
                  <c:v>2.68</c:v>
                </c:pt>
                <c:pt idx="6">
                  <c:v>2.54</c:v>
                </c:pt>
                <c:pt idx="7">
                  <c:v>2.5499999999999998</c:v>
                </c:pt>
                <c:pt idx="8">
                  <c:v>2.7</c:v>
                </c:pt>
              </c:numCache>
            </c:numRef>
          </c:val>
          <c:smooth val="0"/>
          <c:extLst>
            <c:ext xmlns:c16="http://schemas.microsoft.com/office/drawing/2014/chart" uri="{C3380CC4-5D6E-409C-BE32-E72D297353CC}">
              <c16:uniqueId val="{00000005-91B8-4967-AAF0-D491282D2E10}"/>
            </c:ext>
          </c:extLst>
        </c:ser>
        <c:ser>
          <c:idx val="6"/>
          <c:order val="6"/>
          <c:tx>
            <c:strRef>
              <c:f>'ALL INDEXES'!$H$34</c:f>
              <c:strCache>
                <c:ptCount val="1"/>
                <c:pt idx="0">
                  <c:v>Academic &amp; Career Planning</c:v>
                </c:pt>
              </c:strCache>
            </c:strRef>
          </c:tx>
          <c:spPr>
            <a:ln w="28575" cap="rnd">
              <a:solidFill>
                <a:schemeClr val="accent1">
                  <a:lumMod val="60000"/>
                </a:schemeClr>
              </a:solidFill>
              <a:round/>
            </a:ln>
            <a:effectLst/>
          </c:spPr>
          <c:marker>
            <c:symbol val="none"/>
          </c:marker>
          <c:cat>
            <c:strRef>
              <c:f>'ALL INDEXES'!$A$35:$A$43</c:f>
              <c:strCache>
                <c:ptCount val="9"/>
                <c:pt idx="0">
                  <c:v>4th</c:v>
                </c:pt>
                <c:pt idx="1">
                  <c:v>5th</c:v>
                </c:pt>
                <c:pt idx="2">
                  <c:v>6th</c:v>
                </c:pt>
                <c:pt idx="3">
                  <c:v>7th</c:v>
                </c:pt>
                <c:pt idx="4">
                  <c:v>8th</c:v>
                </c:pt>
                <c:pt idx="5">
                  <c:v>9th</c:v>
                </c:pt>
                <c:pt idx="6">
                  <c:v>10th</c:v>
                </c:pt>
                <c:pt idx="7">
                  <c:v>11th</c:v>
                </c:pt>
                <c:pt idx="8">
                  <c:v>12th</c:v>
                </c:pt>
              </c:strCache>
            </c:strRef>
          </c:cat>
          <c:val>
            <c:numRef>
              <c:f>'ALL INDEXES'!$H$35:$H$43</c:f>
              <c:numCache>
                <c:formatCode>General</c:formatCode>
                <c:ptCount val="9"/>
                <c:pt idx="2" formatCode="0.00">
                  <c:v>3.34</c:v>
                </c:pt>
                <c:pt idx="3" formatCode="0.00">
                  <c:v>3.25</c:v>
                </c:pt>
                <c:pt idx="4" formatCode="0.00">
                  <c:v>3.1</c:v>
                </c:pt>
                <c:pt idx="5" formatCode="0.00">
                  <c:v>3.03</c:v>
                </c:pt>
                <c:pt idx="6" formatCode="0.00">
                  <c:v>2.76</c:v>
                </c:pt>
                <c:pt idx="7" formatCode="0.00">
                  <c:v>2.99</c:v>
                </c:pt>
                <c:pt idx="8" formatCode="0.00">
                  <c:v>3.02</c:v>
                </c:pt>
              </c:numCache>
            </c:numRef>
          </c:val>
          <c:smooth val="0"/>
          <c:extLst>
            <c:ext xmlns:c16="http://schemas.microsoft.com/office/drawing/2014/chart" uri="{C3380CC4-5D6E-409C-BE32-E72D297353CC}">
              <c16:uniqueId val="{00000000-E59F-466A-8F00-FE4C848BB390}"/>
            </c:ext>
          </c:extLst>
        </c:ser>
        <c:dLbls>
          <c:showLegendKey val="0"/>
          <c:showVal val="0"/>
          <c:showCatName val="0"/>
          <c:showSerName val="0"/>
          <c:showPercent val="0"/>
          <c:showBubbleSize val="0"/>
        </c:dLbls>
        <c:smooth val="0"/>
        <c:axId val="395206856"/>
        <c:axId val="395209600"/>
      </c:lineChart>
      <c:catAx>
        <c:axId val="395206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5209600"/>
        <c:crosses val="autoZero"/>
        <c:auto val="1"/>
        <c:lblAlgn val="ctr"/>
        <c:lblOffset val="100"/>
        <c:noMultiLvlLbl val="0"/>
      </c:catAx>
      <c:valAx>
        <c:axId val="395209600"/>
        <c:scaling>
          <c:orientation val="minMax"/>
          <c:max val="4"/>
          <c:min val="1"/>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52068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Subgroups!$A$2</c:f>
              <c:strCache>
                <c:ptCount val="1"/>
                <c:pt idx="0">
                  <c:v>White</c:v>
                </c:pt>
              </c:strCache>
            </c:strRef>
          </c:tx>
          <c:spPr>
            <a:solidFill>
              <a:schemeClr val="accent1"/>
            </a:solidFill>
            <a:ln>
              <a:noFill/>
            </a:ln>
            <a:effectLst/>
          </c:spPr>
          <c:invertIfNegative val="0"/>
          <c:cat>
            <c:strRef>
              <c:f>Subgroups!$B$1:$H$1</c:f>
              <c:strCache>
                <c:ptCount val="7"/>
                <c:pt idx="0">
                  <c:v>Connectedness</c:v>
                </c:pt>
                <c:pt idx="1">
                  <c:v>Drive</c:v>
                </c:pt>
                <c:pt idx="2">
                  <c:v>Citizenship</c:v>
                </c:pt>
                <c:pt idx="3">
                  <c:v>Preparation</c:v>
                </c:pt>
                <c:pt idx="4">
                  <c:v>Social/ Emotional</c:v>
                </c:pt>
                <c:pt idx="5">
                  <c:v>Wellness</c:v>
                </c:pt>
                <c:pt idx="6">
                  <c:v>Academic &amp; Career Planning</c:v>
                </c:pt>
              </c:strCache>
            </c:strRef>
          </c:cat>
          <c:val>
            <c:numRef>
              <c:f>Subgroups!$B$2:$H$2</c:f>
              <c:numCache>
                <c:formatCode>0.00</c:formatCode>
                <c:ptCount val="7"/>
                <c:pt idx="0">
                  <c:v>3.02</c:v>
                </c:pt>
                <c:pt idx="1">
                  <c:v>3.04</c:v>
                </c:pt>
                <c:pt idx="2">
                  <c:v>3.04</c:v>
                </c:pt>
                <c:pt idx="3">
                  <c:v>3.11</c:v>
                </c:pt>
                <c:pt idx="4">
                  <c:v>3.01</c:v>
                </c:pt>
                <c:pt idx="5">
                  <c:v>3.01</c:v>
                </c:pt>
                <c:pt idx="6">
                  <c:v>3.1</c:v>
                </c:pt>
              </c:numCache>
            </c:numRef>
          </c:val>
          <c:extLst>
            <c:ext xmlns:c16="http://schemas.microsoft.com/office/drawing/2014/chart" uri="{C3380CC4-5D6E-409C-BE32-E72D297353CC}">
              <c16:uniqueId val="{00000000-DFB9-45CA-8210-FC36EA482ACF}"/>
            </c:ext>
          </c:extLst>
        </c:ser>
        <c:ser>
          <c:idx val="1"/>
          <c:order val="1"/>
          <c:tx>
            <c:strRef>
              <c:f>Subgroups!$A$3</c:f>
              <c:strCache>
                <c:ptCount val="1"/>
                <c:pt idx="0">
                  <c:v>American Indian or Alaskan Native</c:v>
                </c:pt>
              </c:strCache>
            </c:strRef>
          </c:tx>
          <c:spPr>
            <a:solidFill>
              <a:schemeClr val="accent2"/>
            </a:solidFill>
            <a:ln>
              <a:noFill/>
            </a:ln>
            <a:effectLst/>
          </c:spPr>
          <c:invertIfNegative val="0"/>
          <c:cat>
            <c:strRef>
              <c:f>Subgroups!$B$1:$H$1</c:f>
              <c:strCache>
                <c:ptCount val="7"/>
                <c:pt idx="0">
                  <c:v>Connectedness</c:v>
                </c:pt>
                <c:pt idx="1">
                  <c:v>Drive</c:v>
                </c:pt>
                <c:pt idx="2">
                  <c:v>Citizenship</c:v>
                </c:pt>
                <c:pt idx="3">
                  <c:v>Preparation</c:v>
                </c:pt>
                <c:pt idx="4">
                  <c:v>Social/ Emotional</c:v>
                </c:pt>
                <c:pt idx="5">
                  <c:v>Wellness</c:v>
                </c:pt>
                <c:pt idx="6">
                  <c:v>Academic &amp; Career Planning</c:v>
                </c:pt>
              </c:strCache>
            </c:strRef>
          </c:cat>
          <c:val>
            <c:numRef>
              <c:f>Subgroups!$B$3:$H$3</c:f>
              <c:numCache>
                <c:formatCode>0.00</c:formatCode>
                <c:ptCount val="7"/>
                <c:pt idx="0">
                  <c:v>2.65</c:v>
                </c:pt>
                <c:pt idx="1">
                  <c:v>2.83</c:v>
                </c:pt>
                <c:pt idx="2">
                  <c:v>2.9</c:v>
                </c:pt>
                <c:pt idx="3">
                  <c:v>2.97</c:v>
                </c:pt>
                <c:pt idx="4">
                  <c:v>2.82</c:v>
                </c:pt>
                <c:pt idx="5">
                  <c:v>2.85</c:v>
                </c:pt>
                <c:pt idx="6">
                  <c:v>2.9</c:v>
                </c:pt>
              </c:numCache>
            </c:numRef>
          </c:val>
          <c:extLst>
            <c:ext xmlns:c16="http://schemas.microsoft.com/office/drawing/2014/chart" uri="{C3380CC4-5D6E-409C-BE32-E72D297353CC}">
              <c16:uniqueId val="{00000001-DFB9-45CA-8210-FC36EA482ACF}"/>
            </c:ext>
          </c:extLst>
        </c:ser>
        <c:ser>
          <c:idx val="2"/>
          <c:order val="2"/>
          <c:tx>
            <c:strRef>
              <c:f>Subgroups!$A$4</c:f>
              <c:strCache>
                <c:ptCount val="1"/>
                <c:pt idx="0">
                  <c:v>Hispanic</c:v>
                </c:pt>
              </c:strCache>
            </c:strRef>
          </c:tx>
          <c:spPr>
            <a:solidFill>
              <a:schemeClr val="accent3"/>
            </a:solidFill>
            <a:ln>
              <a:noFill/>
            </a:ln>
            <a:effectLst/>
          </c:spPr>
          <c:invertIfNegative val="0"/>
          <c:cat>
            <c:strRef>
              <c:f>Subgroups!$B$1:$H$1</c:f>
              <c:strCache>
                <c:ptCount val="7"/>
                <c:pt idx="0">
                  <c:v>Connectedness</c:v>
                </c:pt>
                <c:pt idx="1">
                  <c:v>Drive</c:v>
                </c:pt>
                <c:pt idx="2">
                  <c:v>Citizenship</c:v>
                </c:pt>
                <c:pt idx="3">
                  <c:v>Preparation</c:v>
                </c:pt>
                <c:pt idx="4">
                  <c:v>Social/ Emotional</c:v>
                </c:pt>
                <c:pt idx="5">
                  <c:v>Wellness</c:v>
                </c:pt>
                <c:pt idx="6">
                  <c:v>Academic &amp; Career Planning</c:v>
                </c:pt>
              </c:strCache>
            </c:strRef>
          </c:cat>
          <c:val>
            <c:numRef>
              <c:f>Subgroups!$B$4:$H$4</c:f>
              <c:numCache>
                <c:formatCode>0.00</c:formatCode>
                <c:ptCount val="7"/>
                <c:pt idx="0">
                  <c:v>3.11</c:v>
                </c:pt>
                <c:pt idx="1">
                  <c:v>3.11</c:v>
                </c:pt>
                <c:pt idx="2">
                  <c:v>3.17</c:v>
                </c:pt>
                <c:pt idx="3">
                  <c:v>3.36</c:v>
                </c:pt>
                <c:pt idx="4">
                  <c:v>3.05</c:v>
                </c:pt>
                <c:pt idx="5">
                  <c:v>3</c:v>
                </c:pt>
                <c:pt idx="6">
                  <c:v>3.27</c:v>
                </c:pt>
              </c:numCache>
            </c:numRef>
          </c:val>
          <c:extLst>
            <c:ext xmlns:c16="http://schemas.microsoft.com/office/drawing/2014/chart" uri="{C3380CC4-5D6E-409C-BE32-E72D297353CC}">
              <c16:uniqueId val="{00000002-DFB9-45CA-8210-FC36EA482ACF}"/>
            </c:ext>
          </c:extLst>
        </c:ser>
        <c:ser>
          <c:idx val="3"/>
          <c:order val="3"/>
          <c:tx>
            <c:strRef>
              <c:f>Subgroups!$A$5</c:f>
              <c:strCache>
                <c:ptCount val="1"/>
                <c:pt idx="0">
                  <c:v>Asian</c:v>
                </c:pt>
              </c:strCache>
            </c:strRef>
          </c:tx>
          <c:spPr>
            <a:solidFill>
              <a:schemeClr val="accent4"/>
            </a:solidFill>
            <a:ln>
              <a:noFill/>
            </a:ln>
            <a:effectLst/>
          </c:spPr>
          <c:invertIfNegative val="0"/>
          <c:cat>
            <c:strRef>
              <c:f>Subgroups!$B$1:$H$1</c:f>
              <c:strCache>
                <c:ptCount val="7"/>
                <c:pt idx="0">
                  <c:v>Connectedness</c:v>
                </c:pt>
                <c:pt idx="1">
                  <c:v>Drive</c:v>
                </c:pt>
                <c:pt idx="2">
                  <c:v>Citizenship</c:v>
                </c:pt>
                <c:pt idx="3">
                  <c:v>Preparation</c:v>
                </c:pt>
                <c:pt idx="4">
                  <c:v>Social/ Emotional</c:v>
                </c:pt>
                <c:pt idx="5">
                  <c:v>Wellness</c:v>
                </c:pt>
                <c:pt idx="6">
                  <c:v>Academic &amp; Career Planning</c:v>
                </c:pt>
              </c:strCache>
            </c:strRef>
          </c:cat>
          <c:val>
            <c:numRef>
              <c:f>Subgroups!$B$5:$H$5</c:f>
              <c:numCache>
                <c:formatCode>0.00</c:formatCode>
                <c:ptCount val="7"/>
                <c:pt idx="0">
                  <c:v>3.12</c:v>
                </c:pt>
                <c:pt idx="1">
                  <c:v>3.11</c:v>
                </c:pt>
                <c:pt idx="2">
                  <c:v>3.15</c:v>
                </c:pt>
                <c:pt idx="3">
                  <c:v>2.87</c:v>
                </c:pt>
                <c:pt idx="4">
                  <c:v>3.13</c:v>
                </c:pt>
                <c:pt idx="5">
                  <c:v>3.01</c:v>
                </c:pt>
                <c:pt idx="6">
                  <c:v>2.8</c:v>
                </c:pt>
              </c:numCache>
            </c:numRef>
          </c:val>
          <c:extLst>
            <c:ext xmlns:c16="http://schemas.microsoft.com/office/drawing/2014/chart" uri="{C3380CC4-5D6E-409C-BE32-E72D297353CC}">
              <c16:uniqueId val="{00000003-DFB9-45CA-8210-FC36EA482ACF}"/>
            </c:ext>
          </c:extLst>
        </c:ser>
        <c:ser>
          <c:idx val="4"/>
          <c:order val="4"/>
          <c:tx>
            <c:strRef>
              <c:f>Subgroups!$A$6</c:f>
              <c:strCache>
                <c:ptCount val="1"/>
                <c:pt idx="0">
                  <c:v>Black or African American</c:v>
                </c:pt>
              </c:strCache>
            </c:strRef>
          </c:tx>
          <c:spPr>
            <a:solidFill>
              <a:schemeClr val="accent5"/>
            </a:solidFill>
            <a:ln>
              <a:noFill/>
            </a:ln>
            <a:effectLst/>
          </c:spPr>
          <c:invertIfNegative val="0"/>
          <c:cat>
            <c:strRef>
              <c:f>Subgroups!$B$1:$H$1</c:f>
              <c:strCache>
                <c:ptCount val="7"/>
                <c:pt idx="0">
                  <c:v>Connectedness</c:v>
                </c:pt>
                <c:pt idx="1">
                  <c:v>Drive</c:v>
                </c:pt>
                <c:pt idx="2">
                  <c:v>Citizenship</c:v>
                </c:pt>
                <c:pt idx="3">
                  <c:v>Preparation</c:v>
                </c:pt>
                <c:pt idx="4">
                  <c:v>Social/ Emotional</c:v>
                </c:pt>
                <c:pt idx="5">
                  <c:v>Wellness</c:v>
                </c:pt>
                <c:pt idx="6">
                  <c:v>Academic &amp; Career Planning</c:v>
                </c:pt>
              </c:strCache>
            </c:strRef>
          </c:cat>
          <c:val>
            <c:numRef>
              <c:f>Subgroups!$B$6:$H$6</c:f>
              <c:numCache>
                <c:formatCode>0.00</c:formatCode>
                <c:ptCount val="7"/>
                <c:pt idx="0">
                  <c:v>2.91</c:v>
                </c:pt>
                <c:pt idx="1">
                  <c:v>2.87</c:v>
                </c:pt>
                <c:pt idx="2">
                  <c:v>2.94</c:v>
                </c:pt>
                <c:pt idx="3">
                  <c:v>3.02</c:v>
                </c:pt>
                <c:pt idx="4">
                  <c:v>2.96</c:v>
                </c:pt>
                <c:pt idx="5">
                  <c:v>2.87</c:v>
                </c:pt>
                <c:pt idx="6">
                  <c:v>3.1</c:v>
                </c:pt>
              </c:numCache>
            </c:numRef>
          </c:val>
          <c:extLst>
            <c:ext xmlns:c16="http://schemas.microsoft.com/office/drawing/2014/chart" uri="{C3380CC4-5D6E-409C-BE32-E72D297353CC}">
              <c16:uniqueId val="{00000004-DFB9-45CA-8210-FC36EA482ACF}"/>
            </c:ext>
          </c:extLst>
        </c:ser>
        <c:dLbls>
          <c:showLegendKey val="0"/>
          <c:showVal val="0"/>
          <c:showCatName val="0"/>
          <c:showSerName val="0"/>
          <c:showPercent val="0"/>
          <c:showBubbleSize val="0"/>
        </c:dLbls>
        <c:gapWidth val="150"/>
        <c:axId val="395207248"/>
        <c:axId val="395208424"/>
      </c:barChart>
      <c:catAx>
        <c:axId val="395207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5208424"/>
        <c:crosses val="autoZero"/>
        <c:auto val="1"/>
        <c:lblAlgn val="ctr"/>
        <c:lblOffset val="100"/>
        <c:noMultiLvlLbl val="0"/>
      </c:catAx>
      <c:valAx>
        <c:axId val="395208424"/>
        <c:scaling>
          <c:orientation val="minMax"/>
          <c:max val="4"/>
          <c:min val="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52072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Subgroups!$A$13</c:f>
              <c:strCache>
                <c:ptCount val="1"/>
                <c:pt idx="0">
                  <c:v>Special Education</c:v>
                </c:pt>
              </c:strCache>
            </c:strRef>
          </c:tx>
          <c:spPr>
            <a:solidFill>
              <a:schemeClr val="accent1"/>
            </a:solidFill>
            <a:ln>
              <a:noFill/>
            </a:ln>
            <a:effectLst/>
          </c:spPr>
          <c:invertIfNegative val="0"/>
          <c:cat>
            <c:strRef>
              <c:f>Subgroups!$B$12:$H$12</c:f>
              <c:strCache>
                <c:ptCount val="7"/>
                <c:pt idx="0">
                  <c:v>Connectedness</c:v>
                </c:pt>
                <c:pt idx="1">
                  <c:v>Drive</c:v>
                </c:pt>
                <c:pt idx="2">
                  <c:v>Citizenship</c:v>
                </c:pt>
                <c:pt idx="3">
                  <c:v>Preparation</c:v>
                </c:pt>
                <c:pt idx="4">
                  <c:v>Social/Emotional</c:v>
                </c:pt>
                <c:pt idx="5">
                  <c:v>Wellness</c:v>
                </c:pt>
                <c:pt idx="6">
                  <c:v>Academic &amp; Career Planning</c:v>
                </c:pt>
              </c:strCache>
            </c:strRef>
          </c:cat>
          <c:val>
            <c:numRef>
              <c:f>Subgroups!$B$13:$H$13</c:f>
              <c:numCache>
                <c:formatCode>0.00</c:formatCode>
                <c:ptCount val="7"/>
                <c:pt idx="0">
                  <c:v>2.9</c:v>
                </c:pt>
                <c:pt idx="1">
                  <c:v>2.95</c:v>
                </c:pt>
                <c:pt idx="2">
                  <c:v>2.99</c:v>
                </c:pt>
                <c:pt idx="3">
                  <c:v>3.12</c:v>
                </c:pt>
                <c:pt idx="4">
                  <c:v>2.87</c:v>
                </c:pt>
                <c:pt idx="5">
                  <c:v>2.87</c:v>
                </c:pt>
                <c:pt idx="6" formatCode="General">
                  <c:v>3.09</c:v>
                </c:pt>
              </c:numCache>
            </c:numRef>
          </c:val>
          <c:extLst>
            <c:ext xmlns:c16="http://schemas.microsoft.com/office/drawing/2014/chart" uri="{C3380CC4-5D6E-409C-BE32-E72D297353CC}">
              <c16:uniqueId val="{00000000-5CF5-4FD2-BE1C-1C2B6FAE0D04}"/>
            </c:ext>
          </c:extLst>
        </c:ser>
        <c:ser>
          <c:idx val="1"/>
          <c:order val="1"/>
          <c:tx>
            <c:strRef>
              <c:f>Subgroups!$A$14</c:f>
              <c:strCache>
                <c:ptCount val="1"/>
                <c:pt idx="0">
                  <c:v>Not Special Education</c:v>
                </c:pt>
              </c:strCache>
            </c:strRef>
          </c:tx>
          <c:spPr>
            <a:solidFill>
              <a:schemeClr val="accent2"/>
            </a:solidFill>
            <a:ln>
              <a:noFill/>
            </a:ln>
            <a:effectLst/>
          </c:spPr>
          <c:invertIfNegative val="0"/>
          <c:cat>
            <c:strRef>
              <c:f>Subgroups!$B$12:$H$12</c:f>
              <c:strCache>
                <c:ptCount val="7"/>
                <c:pt idx="0">
                  <c:v>Connectedness</c:v>
                </c:pt>
                <c:pt idx="1">
                  <c:v>Drive</c:v>
                </c:pt>
                <c:pt idx="2">
                  <c:v>Citizenship</c:v>
                </c:pt>
                <c:pt idx="3">
                  <c:v>Preparation</c:v>
                </c:pt>
                <c:pt idx="4">
                  <c:v>Social/Emotional</c:v>
                </c:pt>
                <c:pt idx="5">
                  <c:v>Wellness</c:v>
                </c:pt>
                <c:pt idx="6">
                  <c:v>Academic &amp; Career Planning</c:v>
                </c:pt>
              </c:strCache>
            </c:strRef>
          </c:cat>
          <c:val>
            <c:numRef>
              <c:f>Subgroups!$B$14:$H$14</c:f>
              <c:numCache>
                <c:formatCode>0.00</c:formatCode>
                <c:ptCount val="7"/>
                <c:pt idx="0">
                  <c:v>3.04</c:v>
                </c:pt>
                <c:pt idx="1">
                  <c:v>3.06</c:v>
                </c:pt>
                <c:pt idx="2">
                  <c:v>3.07</c:v>
                </c:pt>
                <c:pt idx="3">
                  <c:v>3.15</c:v>
                </c:pt>
                <c:pt idx="4">
                  <c:v>3.03</c:v>
                </c:pt>
                <c:pt idx="5">
                  <c:v>3.02</c:v>
                </c:pt>
                <c:pt idx="6" formatCode="General">
                  <c:v>3.13</c:v>
                </c:pt>
              </c:numCache>
            </c:numRef>
          </c:val>
          <c:extLst>
            <c:ext xmlns:c16="http://schemas.microsoft.com/office/drawing/2014/chart" uri="{C3380CC4-5D6E-409C-BE32-E72D297353CC}">
              <c16:uniqueId val="{00000001-5CF5-4FD2-BE1C-1C2B6FAE0D04}"/>
            </c:ext>
          </c:extLst>
        </c:ser>
        <c:dLbls>
          <c:showLegendKey val="0"/>
          <c:showVal val="0"/>
          <c:showCatName val="0"/>
          <c:showSerName val="0"/>
          <c:showPercent val="0"/>
          <c:showBubbleSize val="0"/>
        </c:dLbls>
        <c:gapWidth val="150"/>
        <c:axId val="582041264"/>
        <c:axId val="582041656"/>
      </c:barChart>
      <c:catAx>
        <c:axId val="582041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2041656"/>
        <c:crosses val="autoZero"/>
        <c:auto val="1"/>
        <c:lblAlgn val="ctr"/>
        <c:lblOffset val="100"/>
        <c:noMultiLvlLbl val="0"/>
      </c:catAx>
      <c:valAx>
        <c:axId val="582041656"/>
        <c:scaling>
          <c:orientation val="minMax"/>
          <c:max val="4"/>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20412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Subgroups!$A$26</c:f>
              <c:strCache>
                <c:ptCount val="1"/>
                <c:pt idx="0">
                  <c:v>English Language Learner</c:v>
                </c:pt>
              </c:strCache>
            </c:strRef>
          </c:tx>
          <c:spPr>
            <a:solidFill>
              <a:schemeClr val="accent1"/>
            </a:solidFill>
            <a:ln>
              <a:noFill/>
            </a:ln>
            <a:effectLst/>
          </c:spPr>
          <c:invertIfNegative val="0"/>
          <c:cat>
            <c:strRef>
              <c:f>Subgroups!$B$25:$H$25</c:f>
              <c:strCache>
                <c:ptCount val="7"/>
                <c:pt idx="0">
                  <c:v>Connectedness</c:v>
                </c:pt>
                <c:pt idx="1">
                  <c:v>Drive</c:v>
                </c:pt>
                <c:pt idx="2">
                  <c:v>Citizenship</c:v>
                </c:pt>
                <c:pt idx="3">
                  <c:v>Preparation</c:v>
                </c:pt>
                <c:pt idx="4">
                  <c:v>Social/ Emotional</c:v>
                </c:pt>
                <c:pt idx="5">
                  <c:v>Wellness</c:v>
                </c:pt>
                <c:pt idx="6">
                  <c:v>Academic &amp; Career Planning</c:v>
                </c:pt>
              </c:strCache>
            </c:strRef>
          </c:cat>
          <c:val>
            <c:numRef>
              <c:f>Subgroups!$B$26:$H$26</c:f>
              <c:numCache>
                <c:formatCode>0.00</c:formatCode>
                <c:ptCount val="7"/>
                <c:pt idx="0">
                  <c:v>3.35</c:v>
                </c:pt>
                <c:pt idx="1">
                  <c:v>3.19</c:v>
                </c:pt>
                <c:pt idx="2">
                  <c:v>3.3</c:v>
                </c:pt>
                <c:pt idx="3">
                  <c:v>3.51</c:v>
                </c:pt>
                <c:pt idx="4">
                  <c:v>3.15</c:v>
                </c:pt>
                <c:pt idx="5">
                  <c:v>3.16</c:v>
                </c:pt>
                <c:pt idx="6">
                  <c:v>3.5</c:v>
                </c:pt>
              </c:numCache>
            </c:numRef>
          </c:val>
          <c:extLst>
            <c:ext xmlns:c16="http://schemas.microsoft.com/office/drawing/2014/chart" uri="{C3380CC4-5D6E-409C-BE32-E72D297353CC}">
              <c16:uniqueId val="{00000000-A394-4CC6-994F-595F0EDABCBE}"/>
            </c:ext>
          </c:extLst>
        </c:ser>
        <c:ser>
          <c:idx val="1"/>
          <c:order val="1"/>
          <c:tx>
            <c:strRef>
              <c:f>Subgroups!$A$27</c:f>
              <c:strCache>
                <c:ptCount val="1"/>
                <c:pt idx="0">
                  <c:v>Not-English Language Learners</c:v>
                </c:pt>
              </c:strCache>
            </c:strRef>
          </c:tx>
          <c:spPr>
            <a:solidFill>
              <a:schemeClr val="accent2"/>
            </a:solidFill>
            <a:ln>
              <a:noFill/>
            </a:ln>
            <a:effectLst/>
          </c:spPr>
          <c:invertIfNegative val="0"/>
          <c:cat>
            <c:strRef>
              <c:f>Subgroups!$B$25:$H$25</c:f>
              <c:strCache>
                <c:ptCount val="7"/>
                <c:pt idx="0">
                  <c:v>Connectedness</c:v>
                </c:pt>
                <c:pt idx="1">
                  <c:v>Drive</c:v>
                </c:pt>
                <c:pt idx="2">
                  <c:v>Citizenship</c:v>
                </c:pt>
                <c:pt idx="3">
                  <c:v>Preparation</c:v>
                </c:pt>
                <c:pt idx="4">
                  <c:v>Social/ Emotional</c:v>
                </c:pt>
                <c:pt idx="5">
                  <c:v>Wellness</c:v>
                </c:pt>
                <c:pt idx="6">
                  <c:v>Academic &amp; Career Planning</c:v>
                </c:pt>
              </c:strCache>
            </c:strRef>
          </c:cat>
          <c:val>
            <c:numRef>
              <c:f>Subgroups!$B$27:$H$27</c:f>
              <c:numCache>
                <c:formatCode>0.00</c:formatCode>
                <c:ptCount val="7"/>
                <c:pt idx="0">
                  <c:v>3.01</c:v>
                </c:pt>
                <c:pt idx="1">
                  <c:v>3.04</c:v>
                </c:pt>
                <c:pt idx="2">
                  <c:v>3.05</c:v>
                </c:pt>
                <c:pt idx="3">
                  <c:v>3.13</c:v>
                </c:pt>
                <c:pt idx="4">
                  <c:v>3.01</c:v>
                </c:pt>
                <c:pt idx="5">
                  <c:v>3</c:v>
                </c:pt>
                <c:pt idx="6">
                  <c:v>3.11</c:v>
                </c:pt>
              </c:numCache>
            </c:numRef>
          </c:val>
          <c:extLst>
            <c:ext xmlns:c16="http://schemas.microsoft.com/office/drawing/2014/chart" uri="{C3380CC4-5D6E-409C-BE32-E72D297353CC}">
              <c16:uniqueId val="{00000001-A394-4CC6-994F-595F0EDABCBE}"/>
            </c:ext>
          </c:extLst>
        </c:ser>
        <c:dLbls>
          <c:showLegendKey val="0"/>
          <c:showVal val="0"/>
          <c:showCatName val="0"/>
          <c:showSerName val="0"/>
          <c:showPercent val="0"/>
          <c:showBubbleSize val="0"/>
        </c:dLbls>
        <c:gapWidth val="150"/>
        <c:axId val="582044792"/>
        <c:axId val="582042440"/>
      </c:barChart>
      <c:catAx>
        <c:axId val="582044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2042440"/>
        <c:crosses val="autoZero"/>
        <c:auto val="1"/>
        <c:lblAlgn val="ctr"/>
        <c:lblOffset val="100"/>
        <c:noMultiLvlLbl val="0"/>
      </c:catAx>
      <c:valAx>
        <c:axId val="582042440"/>
        <c:scaling>
          <c:orientation val="minMax"/>
          <c:max val="4"/>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20447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Subgroups!$A$36</c:f>
              <c:strCache>
                <c:ptCount val="1"/>
                <c:pt idx="0">
                  <c:v>Free/Reduced Lunch</c:v>
                </c:pt>
              </c:strCache>
            </c:strRef>
          </c:tx>
          <c:spPr>
            <a:solidFill>
              <a:schemeClr val="accent1"/>
            </a:solidFill>
            <a:ln>
              <a:noFill/>
            </a:ln>
            <a:effectLst/>
          </c:spPr>
          <c:invertIfNegative val="0"/>
          <c:cat>
            <c:strRef>
              <c:f>Subgroups!$B$35:$H$35</c:f>
              <c:strCache>
                <c:ptCount val="7"/>
                <c:pt idx="0">
                  <c:v>Connectedness</c:v>
                </c:pt>
                <c:pt idx="1">
                  <c:v>Drive</c:v>
                </c:pt>
                <c:pt idx="2">
                  <c:v>Citizenship</c:v>
                </c:pt>
                <c:pt idx="3">
                  <c:v>Preparation</c:v>
                </c:pt>
                <c:pt idx="4">
                  <c:v>Social/Emotional</c:v>
                </c:pt>
                <c:pt idx="5">
                  <c:v>Wellness</c:v>
                </c:pt>
                <c:pt idx="6">
                  <c:v>Academic &amp; Career Planning</c:v>
                </c:pt>
              </c:strCache>
            </c:strRef>
          </c:cat>
          <c:val>
            <c:numRef>
              <c:f>Subgroups!$B$36:$H$36</c:f>
              <c:numCache>
                <c:formatCode>0.00</c:formatCode>
                <c:ptCount val="7"/>
                <c:pt idx="0">
                  <c:v>3.01</c:v>
                </c:pt>
                <c:pt idx="1">
                  <c:v>3.03</c:v>
                </c:pt>
                <c:pt idx="2">
                  <c:v>3.09</c:v>
                </c:pt>
                <c:pt idx="3">
                  <c:v>3.24</c:v>
                </c:pt>
                <c:pt idx="4">
                  <c:v>3.01</c:v>
                </c:pt>
                <c:pt idx="5">
                  <c:v>2.98</c:v>
                </c:pt>
                <c:pt idx="6">
                  <c:v>3.2</c:v>
                </c:pt>
              </c:numCache>
            </c:numRef>
          </c:val>
          <c:extLst>
            <c:ext xmlns:c16="http://schemas.microsoft.com/office/drawing/2014/chart" uri="{C3380CC4-5D6E-409C-BE32-E72D297353CC}">
              <c16:uniqueId val="{00000000-39D9-46F0-BE96-B23606E6A546}"/>
            </c:ext>
          </c:extLst>
        </c:ser>
        <c:ser>
          <c:idx val="1"/>
          <c:order val="1"/>
          <c:tx>
            <c:strRef>
              <c:f>Subgroups!$A$37</c:f>
              <c:strCache>
                <c:ptCount val="1"/>
                <c:pt idx="0">
                  <c:v>Not-Free/Reduced Lunch</c:v>
                </c:pt>
              </c:strCache>
            </c:strRef>
          </c:tx>
          <c:spPr>
            <a:solidFill>
              <a:schemeClr val="accent2"/>
            </a:solidFill>
            <a:ln>
              <a:noFill/>
            </a:ln>
            <a:effectLst/>
          </c:spPr>
          <c:invertIfNegative val="0"/>
          <c:cat>
            <c:strRef>
              <c:f>Subgroups!$B$35:$H$35</c:f>
              <c:strCache>
                <c:ptCount val="7"/>
                <c:pt idx="0">
                  <c:v>Connectedness</c:v>
                </c:pt>
                <c:pt idx="1">
                  <c:v>Drive</c:v>
                </c:pt>
                <c:pt idx="2">
                  <c:v>Citizenship</c:v>
                </c:pt>
                <c:pt idx="3">
                  <c:v>Preparation</c:v>
                </c:pt>
                <c:pt idx="4">
                  <c:v>Social/Emotional</c:v>
                </c:pt>
                <c:pt idx="5">
                  <c:v>Wellness</c:v>
                </c:pt>
                <c:pt idx="6">
                  <c:v>Academic &amp; Career Planning</c:v>
                </c:pt>
              </c:strCache>
            </c:strRef>
          </c:cat>
          <c:val>
            <c:numRef>
              <c:f>Subgroups!$B$37:$H$37</c:f>
              <c:numCache>
                <c:formatCode>0.00</c:formatCode>
                <c:ptCount val="7"/>
                <c:pt idx="0">
                  <c:v>3.04</c:v>
                </c:pt>
                <c:pt idx="1">
                  <c:v>3.06</c:v>
                </c:pt>
                <c:pt idx="2">
                  <c:v>3.04</c:v>
                </c:pt>
                <c:pt idx="3">
                  <c:v>3.09</c:v>
                </c:pt>
                <c:pt idx="4">
                  <c:v>3.02</c:v>
                </c:pt>
                <c:pt idx="5">
                  <c:v>3.02</c:v>
                </c:pt>
                <c:pt idx="6">
                  <c:v>3.08</c:v>
                </c:pt>
              </c:numCache>
            </c:numRef>
          </c:val>
          <c:extLst>
            <c:ext xmlns:c16="http://schemas.microsoft.com/office/drawing/2014/chart" uri="{C3380CC4-5D6E-409C-BE32-E72D297353CC}">
              <c16:uniqueId val="{00000001-39D9-46F0-BE96-B23606E6A546}"/>
            </c:ext>
          </c:extLst>
        </c:ser>
        <c:dLbls>
          <c:showLegendKey val="0"/>
          <c:showVal val="0"/>
          <c:showCatName val="0"/>
          <c:showSerName val="0"/>
          <c:showPercent val="0"/>
          <c:showBubbleSize val="0"/>
        </c:dLbls>
        <c:gapWidth val="150"/>
        <c:axId val="582044008"/>
        <c:axId val="582044400"/>
      </c:barChart>
      <c:catAx>
        <c:axId val="582044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2044400"/>
        <c:crosses val="autoZero"/>
        <c:auto val="1"/>
        <c:lblAlgn val="ctr"/>
        <c:lblOffset val="100"/>
        <c:noMultiLvlLbl val="0"/>
      </c:catAx>
      <c:valAx>
        <c:axId val="582044400"/>
        <c:scaling>
          <c:orientation val="minMax"/>
          <c:max val="4"/>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20440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Subgroups!$A$57</c:f>
              <c:strCache>
                <c:ptCount val="1"/>
                <c:pt idx="0">
                  <c:v>Gifted and Talented</c:v>
                </c:pt>
              </c:strCache>
            </c:strRef>
          </c:tx>
          <c:spPr>
            <a:solidFill>
              <a:schemeClr val="accent1"/>
            </a:solidFill>
            <a:ln>
              <a:noFill/>
            </a:ln>
            <a:effectLst/>
          </c:spPr>
          <c:invertIfNegative val="0"/>
          <c:cat>
            <c:strRef>
              <c:f>Subgroups!$B$56:$H$56</c:f>
              <c:strCache>
                <c:ptCount val="7"/>
                <c:pt idx="0">
                  <c:v>Connectedness</c:v>
                </c:pt>
                <c:pt idx="1">
                  <c:v>Drive</c:v>
                </c:pt>
                <c:pt idx="2">
                  <c:v>Citizenship</c:v>
                </c:pt>
                <c:pt idx="3">
                  <c:v>Preparation</c:v>
                </c:pt>
                <c:pt idx="4">
                  <c:v>Social/Emotional</c:v>
                </c:pt>
                <c:pt idx="5">
                  <c:v>Wellness</c:v>
                </c:pt>
                <c:pt idx="6">
                  <c:v>Academic &amp; Career Planning</c:v>
                </c:pt>
              </c:strCache>
            </c:strRef>
          </c:cat>
          <c:val>
            <c:numRef>
              <c:f>Subgroups!$B$57:$H$57</c:f>
              <c:numCache>
                <c:formatCode>0.00</c:formatCode>
                <c:ptCount val="7"/>
                <c:pt idx="0" formatCode="General">
                  <c:v>3.17</c:v>
                </c:pt>
                <c:pt idx="1">
                  <c:v>3.07</c:v>
                </c:pt>
                <c:pt idx="2">
                  <c:v>3.04</c:v>
                </c:pt>
                <c:pt idx="3">
                  <c:v>3.15</c:v>
                </c:pt>
                <c:pt idx="4">
                  <c:v>3.02</c:v>
                </c:pt>
                <c:pt idx="5">
                  <c:v>3.07</c:v>
                </c:pt>
                <c:pt idx="6">
                  <c:v>3.28</c:v>
                </c:pt>
              </c:numCache>
            </c:numRef>
          </c:val>
          <c:extLst>
            <c:ext xmlns:c16="http://schemas.microsoft.com/office/drawing/2014/chart" uri="{C3380CC4-5D6E-409C-BE32-E72D297353CC}">
              <c16:uniqueId val="{00000000-F9C4-4240-9213-0049E1787787}"/>
            </c:ext>
          </c:extLst>
        </c:ser>
        <c:ser>
          <c:idx val="1"/>
          <c:order val="1"/>
          <c:tx>
            <c:strRef>
              <c:f>Subgroups!$A$58</c:f>
              <c:strCache>
                <c:ptCount val="1"/>
                <c:pt idx="0">
                  <c:v>Not-Gifted and Talented</c:v>
                </c:pt>
              </c:strCache>
            </c:strRef>
          </c:tx>
          <c:spPr>
            <a:solidFill>
              <a:schemeClr val="accent2"/>
            </a:solidFill>
            <a:ln>
              <a:noFill/>
            </a:ln>
            <a:effectLst/>
          </c:spPr>
          <c:invertIfNegative val="0"/>
          <c:cat>
            <c:strRef>
              <c:f>Subgroups!$B$56:$H$56</c:f>
              <c:strCache>
                <c:ptCount val="7"/>
                <c:pt idx="0">
                  <c:v>Connectedness</c:v>
                </c:pt>
                <c:pt idx="1">
                  <c:v>Drive</c:v>
                </c:pt>
                <c:pt idx="2">
                  <c:v>Citizenship</c:v>
                </c:pt>
                <c:pt idx="3">
                  <c:v>Preparation</c:v>
                </c:pt>
                <c:pt idx="4">
                  <c:v>Social/Emotional</c:v>
                </c:pt>
                <c:pt idx="5">
                  <c:v>Wellness</c:v>
                </c:pt>
                <c:pt idx="6">
                  <c:v>Academic &amp; Career Planning</c:v>
                </c:pt>
              </c:strCache>
            </c:strRef>
          </c:cat>
          <c:val>
            <c:numRef>
              <c:f>Subgroups!$B$58:$H$58</c:f>
              <c:numCache>
                <c:formatCode>0.00</c:formatCode>
                <c:ptCount val="7"/>
                <c:pt idx="0" formatCode="General">
                  <c:v>3.02</c:v>
                </c:pt>
                <c:pt idx="1">
                  <c:v>3.05</c:v>
                </c:pt>
                <c:pt idx="2">
                  <c:v>3.06</c:v>
                </c:pt>
                <c:pt idx="3">
                  <c:v>3.15</c:v>
                </c:pt>
                <c:pt idx="4">
                  <c:v>3.01</c:v>
                </c:pt>
                <c:pt idx="5">
                  <c:v>3</c:v>
                </c:pt>
                <c:pt idx="6">
                  <c:v>3.11</c:v>
                </c:pt>
              </c:numCache>
            </c:numRef>
          </c:val>
          <c:extLst>
            <c:ext xmlns:c16="http://schemas.microsoft.com/office/drawing/2014/chart" uri="{C3380CC4-5D6E-409C-BE32-E72D297353CC}">
              <c16:uniqueId val="{00000001-F9C4-4240-9213-0049E1787787}"/>
            </c:ext>
          </c:extLst>
        </c:ser>
        <c:dLbls>
          <c:showLegendKey val="0"/>
          <c:showVal val="0"/>
          <c:showCatName val="0"/>
          <c:showSerName val="0"/>
          <c:showPercent val="0"/>
          <c:showBubbleSize val="0"/>
        </c:dLbls>
        <c:gapWidth val="150"/>
        <c:axId val="135267816"/>
        <c:axId val="135262720"/>
      </c:barChart>
      <c:catAx>
        <c:axId val="135267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5262720"/>
        <c:crosses val="autoZero"/>
        <c:auto val="1"/>
        <c:lblAlgn val="ctr"/>
        <c:lblOffset val="100"/>
        <c:noMultiLvlLbl val="0"/>
      </c:catAx>
      <c:valAx>
        <c:axId val="135262720"/>
        <c:scaling>
          <c:orientation val="minMax"/>
          <c:max val="4"/>
          <c:min val="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52678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Subgroups!$A$46</c:f>
              <c:strCache>
                <c:ptCount val="1"/>
                <c:pt idx="0">
                  <c:v>Resident</c:v>
                </c:pt>
              </c:strCache>
            </c:strRef>
          </c:tx>
          <c:spPr>
            <a:solidFill>
              <a:schemeClr val="accent1"/>
            </a:solidFill>
            <a:ln>
              <a:noFill/>
            </a:ln>
            <a:effectLst/>
          </c:spPr>
          <c:invertIfNegative val="0"/>
          <c:cat>
            <c:strRef>
              <c:f>Subgroups!$B$45:$H$45</c:f>
              <c:strCache>
                <c:ptCount val="7"/>
                <c:pt idx="0">
                  <c:v>Connectedness</c:v>
                </c:pt>
                <c:pt idx="1">
                  <c:v>Drive</c:v>
                </c:pt>
                <c:pt idx="2">
                  <c:v>Citizenship</c:v>
                </c:pt>
                <c:pt idx="3">
                  <c:v>Preparation</c:v>
                </c:pt>
                <c:pt idx="4">
                  <c:v>Social/ Emotional</c:v>
                </c:pt>
                <c:pt idx="5">
                  <c:v>Wellness</c:v>
                </c:pt>
                <c:pt idx="6">
                  <c:v>Academic &amp; Career Planning</c:v>
                </c:pt>
              </c:strCache>
            </c:strRef>
          </c:cat>
          <c:val>
            <c:numRef>
              <c:f>Subgroups!$B$46:$H$46</c:f>
              <c:numCache>
                <c:formatCode>0.00</c:formatCode>
                <c:ptCount val="7"/>
                <c:pt idx="0">
                  <c:v>3.03</c:v>
                </c:pt>
                <c:pt idx="1">
                  <c:v>3.05</c:v>
                </c:pt>
                <c:pt idx="2">
                  <c:v>3.07</c:v>
                </c:pt>
                <c:pt idx="3">
                  <c:v>3.16</c:v>
                </c:pt>
                <c:pt idx="4">
                  <c:v>3.02</c:v>
                </c:pt>
                <c:pt idx="5">
                  <c:v>3.01</c:v>
                </c:pt>
                <c:pt idx="6" formatCode="General">
                  <c:v>3.13</c:v>
                </c:pt>
              </c:numCache>
            </c:numRef>
          </c:val>
          <c:extLst>
            <c:ext xmlns:c16="http://schemas.microsoft.com/office/drawing/2014/chart" uri="{C3380CC4-5D6E-409C-BE32-E72D297353CC}">
              <c16:uniqueId val="{00000000-F6DC-4BA2-9EA1-4A953CF5571D}"/>
            </c:ext>
          </c:extLst>
        </c:ser>
        <c:ser>
          <c:idx val="1"/>
          <c:order val="1"/>
          <c:tx>
            <c:strRef>
              <c:f>Subgroups!$A$47</c:f>
              <c:strCache>
                <c:ptCount val="1"/>
                <c:pt idx="0">
                  <c:v>Choice</c:v>
                </c:pt>
              </c:strCache>
            </c:strRef>
          </c:tx>
          <c:spPr>
            <a:solidFill>
              <a:schemeClr val="accent2"/>
            </a:solidFill>
            <a:ln>
              <a:noFill/>
            </a:ln>
            <a:effectLst/>
          </c:spPr>
          <c:invertIfNegative val="0"/>
          <c:cat>
            <c:strRef>
              <c:f>Subgroups!$B$45:$H$45</c:f>
              <c:strCache>
                <c:ptCount val="7"/>
                <c:pt idx="0">
                  <c:v>Connectedness</c:v>
                </c:pt>
                <c:pt idx="1">
                  <c:v>Drive</c:v>
                </c:pt>
                <c:pt idx="2">
                  <c:v>Citizenship</c:v>
                </c:pt>
                <c:pt idx="3">
                  <c:v>Preparation</c:v>
                </c:pt>
                <c:pt idx="4">
                  <c:v>Social/ Emotional</c:v>
                </c:pt>
                <c:pt idx="5">
                  <c:v>Wellness</c:v>
                </c:pt>
                <c:pt idx="6">
                  <c:v>Academic &amp; Career Planning</c:v>
                </c:pt>
              </c:strCache>
            </c:strRef>
          </c:cat>
          <c:val>
            <c:numRef>
              <c:f>Subgroups!$B$47:$H$47</c:f>
              <c:numCache>
                <c:formatCode>0.00</c:formatCode>
                <c:ptCount val="7"/>
                <c:pt idx="0">
                  <c:v>2.9</c:v>
                </c:pt>
                <c:pt idx="1">
                  <c:v>2.97</c:v>
                </c:pt>
                <c:pt idx="2">
                  <c:v>2.93</c:v>
                </c:pt>
                <c:pt idx="3">
                  <c:v>3.02</c:v>
                </c:pt>
                <c:pt idx="4">
                  <c:v>2.95</c:v>
                </c:pt>
                <c:pt idx="5">
                  <c:v>2.84</c:v>
                </c:pt>
                <c:pt idx="6" formatCode="General">
                  <c:v>3.04</c:v>
                </c:pt>
              </c:numCache>
            </c:numRef>
          </c:val>
          <c:extLst>
            <c:ext xmlns:c16="http://schemas.microsoft.com/office/drawing/2014/chart" uri="{C3380CC4-5D6E-409C-BE32-E72D297353CC}">
              <c16:uniqueId val="{00000001-F6DC-4BA2-9EA1-4A953CF5571D}"/>
            </c:ext>
          </c:extLst>
        </c:ser>
        <c:dLbls>
          <c:showLegendKey val="0"/>
          <c:showVal val="0"/>
          <c:showCatName val="0"/>
          <c:showSerName val="0"/>
          <c:showPercent val="0"/>
          <c:showBubbleSize val="0"/>
        </c:dLbls>
        <c:gapWidth val="150"/>
        <c:axId val="582033032"/>
        <c:axId val="582048320"/>
      </c:barChart>
      <c:catAx>
        <c:axId val="582033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2048320"/>
        <c:crosses val="autoZero"/>
        <c:auto val="1"/>
        <c:lblAlgn val="ctr"/>
        <c:lblOffset val="100"/>
        <c:noMultiLvlLbl val="0"/>
      </c:catAx>
      <c:valAx>
        <c:axId val="582048320"/>
        <c:scaling>
          <c:orientation val="minMax"/>
          <c:max val="4"/>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20330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Pct</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1-9ECF-40E8-9689-4DFD6A9686E1}"/>
              </c:ext>
            </c:extLst>
          </c:dPt>
          <c:dPt>
            <c:idx val="1"/>
            <c:invertIfNegative val="0"/>
            <c:bubble3D val="0"/>
            <c:extLst>
              <c:ext xmlns:c16="http://schemas.microsoft.com/office/drawing/2014/chart" uri="{C3380CC4-5D6E-409C-BE32-E72D297353CC}">
                <c16:uniqueId val="{00000003-9ECF-40E8-9689-4DFD6A9686E1}"/>
              </c:ext>
            </c:extLst>
          </c:dPt>
          <c:dPt>
            <c:idx val="2"/>
            <c:invertIfNegative val="0"/>
            <c:bubble3D val="0"/>
            <c:extLst>
              <c:ext xmlns:c16="http://schemas.microsoft.com/office/drawing/2014/chart" uri="{C3380CC4-5D6E-409C-BE32-E72D297353CC}">
                <c16:uniqueId val="{00000005-9ECF-40E8-9689-4DFD6A9686E1}"/>
              </c:ext>
            </c:extLst>
          </c:dPt>
          <c:dPt>
            <c:idx val="3"/>
            <c:invertIfNegative val="0"/>
            <c:bubble3D val="0"/>
            <c:extLst>
              <c:ext xmlns:c16="http://schemas.microsoft.com/office/drawing/2014/chart" uri="{C3380CC4-5D6E-409C-BE32-E72D297353CC}">
                <c16:uniqueId val="{00000007-9ECF-40E8-9689-4DFD6A9686E1}"/>
              </c:ext>
            </c:extLst>
          </c:dPt>
          <c:dPt>
            <c:idx val="4"/>
            <c:invertIfNegative val="0"/>
            <c:bubble3D val="0"/>
            <c:extLst>
              <c:ext xmlns:c16="http://schemas.microsoft.com/office/drawing/2014/chart" uri="{C3380CC4-5D6E-409C-BE32-E72D297353CC}">
                <c16:uniqueId val="{00000009-9ECF-40E8-9689-4DFD6A9686E1}"/>
              </c:ext>
            </c:extLst>
          </c:dPt>
          <c:dPt>
            <c:idx val="5"/>
            <c:invertIfNegative val="0"/>
            <c:bubble3D val="0"/>
            <c:extLst>
              <c:ext xmlns:c16="http://schemas.microsoft.com/office/drawing/2014/chart" uri="{C3380CC4-5D6E-409C-BE32-E72D297353CC}">
                <c16:uniqueId val="{0000000B-9ECF-40E8-9689-4DFD6A9686E1}"/>
              </c:ext>
            </c:extLst>
          </c:dPt>
          <c:dPt>
            <c:idx val="7"/>
            <c:invertIfNegative val="0"/>
            <c:bubble3D val="0"/>
            <c:extLst>
              <c:ext xmlns:c16="http://schemas.microsoft.com/office/drawing/2014/chart" uri="{C3380CC4-5D6E-409C-BE32-E72D297353CC}">
                <c16:uniqueId val="{0000000D-9ECF-40E8-9689-4DFD6A9686E1}"/>
              </c:ext>
            </c:extLst>
          </c:dPt>
          <c:dPt>
            <c:idx val="8"/>
            <c:invertIfNegative val="0"/>
            <c:bubble3D val="0"/>
            <c:extLst>
              <c:ext xmlns:c16="http://schemas.microsoft.com/office/drawing/2014/chart" uri="{C3380CC4-5D6E-409C-BE32-E72D297353CC}">
                <c16:uniqueId val="{0000000F-9ECF-40E8-9689-4DFD6A9686E1}"/>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less than one year</c:v>
                </c:pt>
                <c:pt idx="1">
                  <c:v>1-4 years </c:v>
                </c:pt>
                <c:pt idx="2">
                  <c:v>5-12 years</c:v>
                </c:pt>
                <c:pt idx="3">
                  <c:v>not sure</c:v>
                </c:pt>
              </c:strCache>
            </c:strRef>
          </c:cat>
          <c:val>
            <c:numRef>
              <c:f>Sheet1!$B$2:$B$5</c:f>
              <c:numCache>
                <c:formatCode>0%</c:formatCode>
                <c:ptCount val="4"/>
                <c:pt idx="0">
                  <c:v>0.1183</c:v>
                </c:pt>
                <c:pt idx="1">
                  <c:v>0.28289999999999998</c:v>
                </c:pt>
                <c:pt idx="2">
                  <c:v>0.51880000000000004</c:v>
                </c:pt>
                <c:pt idx="3">
                  <c:v>7.9899999999999999E-2</c:v>
                </c:pt>
              </c:numCache>
            </c:numRef>
          </c:val>
          <c:extLst>
            <c:ext xmlns:c16="http://schemas.microsoft.com/office/drawing/2014/chart" uri="{C3380CC4-5D6E-409C-BE32-E72D297353CC}">
              <c16:uniqueId val="{00000010-9ECF-40E8-9689-4DFD6A9686E1}"/>
            </c:ext>
          </c:extLst>
        </c:ser>
        <c:dLbls>
          <c:showLegendKey val="0"/>
          <c:showVal val="0"/>
          <c:showCatName val="0"/>
          <c:showSerName val="0"/>
          <c:showPercent val="0"/>
          <c:showBubbleSize val="0"/>
        </c:dLbls>
        <c:gapWidth val="150"/>
        <c:shape val="box"/>
        <c:axId val="339709808"/>
        <c:axId val="339715296"/>
        <c:axId val="0"/>
      </c:bar3DChart>
      <c:catAx>
        <c:axId val="339709808"/>
        <c:scaling>
          <c:orientation val="minMax"/>
        </c:scaling>
        <c:delete val="0"/>
        <c:axPos val="b"/>
        <c:numFmt formatCode="General" sourceLinked="0"/>
        <c:majorTickMark val="out"/>
        <c:minorTickMark val="none"/>
        <c:tickLblPos val="nextTo"/>
        <c:txPr>
          <a:bodyPr/>
          <a:lstStyle/>
          <a:p>
            <a:pPr>
              <a:defRPr b="1"/>
            </a:pPr>
            <a:endParaRPr lang="en-US"/>
          </a:p>
        </c:txPr>
        <c:crossAx val="339715296"/>
        <c:crosses val="autoZero"/>
        <c:auto val="1"/>
        <c:lblAlgn val="ctr"/>
        <c:lblOffset val="100"/>
        <c:noMultiLvlLbl val="0"/>
      </c:catAx>
      <c:valAx>
        <c:axId val="339715296"/>
        <c:scaling>
          <c:orientation val="minMax"/>
        </c:scaling>
        <c:delete val="0"/>
        <c:axPos val="l"/>
        <c:majorGridlines/>
        <c:numFmt formatCode="0%" sourceLinked="1"/>
        <c:majorTickMark val="out"/>
        <c:minorTickMark val="none"/>
        <c:tickLblPos val="nextTo"/>
        <c:txPr>
          <a:bodyPr/>
          <a:lstStyle/>
          <a:p>
            <a:pPr>
              <a:defRPr sz="1600" b="1"/>
            </a:pPr>
            <a:endParaRPr lang="en-US"/>
          </a:p>
        </c:txPr>
        <c:crossAx val="3397098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Pct</c:v>
                </c:pt>
              </c:strCache>
            </c:strRef>
          </c:tx>
          <c:spPr>
            <a:solidFill>
              <a:schemeClr val="accent4"/>
            </a:solidFill>
          </c:spPr>
          <c:invertIfNegative val="0"/>
          <c:dPt>
            <c:idx val="0"/>
            <c:invertIfNegative val="0"/>
            <c:bubble3D val="0"/>
            <c:extLst>
              <c:ext xmlns:c16="http://schemas.microsoft.com/office/drawing/2014/chart" uri="{C3380CC4-5D6E-409C-BE32-E72D297353CC}">
                <c16:uniqueId val="{00000001-2D29-4143-B68A-98EA2FDF84D7}"/>
              </c:ext>
            </c:extLst>
          </c:dPt>
          <c:dPt>
            <c:idx val="1"/>
            <c:invertIfNegative val="0"/>
            <c:bubble3D val="0"/>
            <c:extLst>
              <c:ext xmlns:c16="http://schemas.microsoft.com/office/drawing/2014/chart" uri="{C3380CC4-5D6E-409C-BE32-E72D297353CC}">
                <c16:uniqueId val="{00000003-2D29-4143-B68A-98EA2FDF84D7}"/>
              </c:ext>
            </c:extLst>
          </c:dPt>
          <c:dPt>
            <c:idx val="2"/>
            <c:invertIfNegative val="0"/>
            <c:bubble3D val="0"/>
            <c:extLst>
              <c:ext xmlns:c16="http://schemas.microsoft.com/office/drawing/2014/chart" uri="{C3380CC4-5D6E-409C-BE32-E72D297353CC}">
                <c16:uniqueId val="{00000005-2D29-4143-B68A-98EA2FDF84D7}"/>
              </c:ext>
            </c:extLst>
          </c:dPt>
          <c:dPt>
            <c:idx val="3"/>
            <c:invertIfNegative val="0"/>
            <c:bubble3D val="0"/>
            <c:extLst>
              <c:ext xmlns:c16="http://schemas.microsoft.com/office/drawing/2014/chart" uri="{C3380CC4-5D6E-409C-BE32-E72D297353CC}">
                <c16:uniqueId val="{00000007-2D29-4143-B68A-98EA2FDF84D7}"/>
              </c:ext>
            </c:extLst>
          </c:dPt>
          <c:dPt>
            <c:idx val="4"/>
            <c:invertIfNegative val="0"/>
            <c:bubble3D val="0"/>
            <c:extLst>
              <c:ext xmlns:c16="http://schemas.microsoft.com/office/drawing/2014/chart" uri="{C3380CC4-5D6E-409C-BE32-E72D297353CC}">
                <c16:uniqueId val="{00000009-2D29-4143-B68A-98EA2FDF84D7}"/>
              </c:ext>
            </c:extLst>
          </c:dPt>
          <c:dPt>
            <c:idx val="5"/>
            <c:invertIfNegative val="0"/>
            <c:bubble3D val="0"/>
            <c:extLst>
              <c:ext xmlns:c16="http://schemas.microsoft.com/office/drawing/2014/chart" uri="{C3380CC4-5D6E-409C-BE32-E72D297353CC}">
                <c16:uniqueId val="{0000000B-2D29-4143-B68A-98EA2FDF84D7}"/>
              </c:ext>
            </c:extLst>
          </c:dPt>
          <c:dPt>
            <c:idx val="7"/>
            <c:invertIfNegative val="0"/>
            <c:bubble3D val="0"/>
            <c:extLst>
              <c:ext xmlns:c16="http://schemas.microsoft.com/office/drawing/2014/chart" uri="{C3380CC4-5D6E-409C-BE32-E72D297353CC}">
                <c16:uniqueId val="{0000000D-2D29-4143-B68A-98EA2FDF84D7}"/>
              </c:ext>
            </c:extLst>
          </c:dPt>
          <c:dPt>
            <c:idx val="8"/>
            <c:invertIfNegative val="0"/>
            <c:bubble3D val="0"/>
            <c:extLst>
              <c:ext xmlns:c16="http://schemas.microsoft.com/office/drawing/2014/chart" uri="{C3380CC4-5D6E-409C-BE32-E72D297353CC}">
                <c16:uniqueId val="{0000000F-2D29-4143-B68A-98EA2FDF84D7}"/>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None</c:v>
                </c:pt>
                <c:pt idx="1">
                  <c:v>1-5 hours</c:v>
                </c:pt>
                <c:pt idx="2">
                  <c:v>6-10 hours</c:v>
                </c:pt>
                <c:pt idx="3">
                  <c:v>11-15 hours</c:v>
                </c:pt>
                <c:pt idx="4">
                  <c:v>16-20 hours</c:v>
                </c:pt>
                <c:pt idx="5">
                  <c:v>More than 20 hours  </c:v>
                </c:pt>
              </c:strCache>
            </c:strRef>
          </c:cat>
          <c:val>
            <c:numRef>
              <c:f>Sheet1!$B$2:$B$7</c:f>
              <c:numCache>
                <c:formatCode>0%</c:formatCode>
                <c:ptCount val="6"/>
                <c:pt idx="0">
                  <c:v>0.2084</c:v>
                </c:pt>
                <c:pt idx="1">
                  <c:v>0.64729999999999999</c:v>
                </c:pt>
                <c:pt idx="2">
                  <c:v>8.77E-2</c:v>
                </c:pt>
                <c:pt idx="3">
                  <c:v>2.7400000000000001E-2</c:v>
                </c:pt>
                <c:pt idx="4">
                  <c:v>1.17E-2</c:v>
                </c:pt>
                <c:pt idx="5">
                  <c:v>0.01</c:v>
                </c:pt>
              </c:numCache>
            </c:numRef>
          </c:val>
          <c:extLst>
            <c:ext xmlns:c16="http://schemas.microsoft.com/office/drawing/2014/chart" uri="{C3380CC4-5D6E-409C-BE32-E72D297353CC}">
              <c16:uniqueId val="{00000010-2D29-4143-B68A-98EA2FDF84D7}"/>
            </c:ext>
          </c:extLst>
        </c:ser>
        <c:dLbls>
          <c:showLegendKey val="0"/>
          <c:showVal val="0"/>
          <c:showCatName val="0"/>
          <c:showSerName val="0"/>
          <c:showPercent val="0"/>
          <c:showBubbleSize val="0"/>
        </c:dLbls>
        <c:gapWidth val="150"/>
        <c:shape val="box"/>
        <c:axId val="344239736"/>
        <c:axId val="344240520"/>
        <c:axId val="0"/>
      </c:bar3DChart>
      <c:catAx>
        <c:axId val="344239736"/>
        <c:scaling>
          <c:orientation val="minMax"/>
        </c:scaling>
        <c:delete val="0"/>
        <c:axPos val="b"/>
        <c:numFmt formatCode="General" sourceLinked="0"/>
        <c:majorTickMark val="out"/>
        <c:minorTickMark val="none"/>
        <c:tickLblPos val="nextTo"/>
        <c:txPr>
          <a:bodyPr/>
          <a:lstStyle/>
          <a:p>
            <a:pPr>
              <a:defRPr b="1"/>
            </a:pPr>
            <a:endParaRPr lang="en-US"/>
          </a:p>
        </c:txPr>
        <c:crossAx val="344240520"/>
        <c:crosses val="autoZero"/>
        <c:auto val="1"/>
        <c:lblAlgn val="ctr"/>
        <c:lblOffset val="100"/>
        <c:noMultiLvlLbl val="0"/>
      </c:catAx>
      <c:valAx>
        <c:axId val="344240520"/>
        <c:scaling>
          <c:orientation val="minMax"/>
        </c:scaling>
        <c:delete val="0"/>
        <c:axPos val="l"/>
        <c:majorGridlines/>
        <c:numFmt formatCode="0%" sourceLinked="1"/>
        <c:majorTickMark val="out"/>
        <c:minorTickMark val="none"/>
        <c:tickLblPos val="nextTo"/>
        <c:txPr>
          <a:bodyPr/>
          <a:lstStyle/>
          <a:p>
            <a:pPr>
              <a:defRPr sz="1600" b="1"/>
            </a:pPr>
            <a:endParaRPr lang="en-US"/>
          </a:p>
        </c:txPr>
        <c:crossAx val="344239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dLbl>
              <c:idx val="1"/>
              <c:layout>
                <c:manualLayout>
                  <c:x val="6.469877029260232E-2"/>
                  <c:y val="8.14072054941677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8A-42B9-AA87-E3604AD6E783}"/>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0.61</c:v>
                </c:pt>
                <c:pt idx="1">
                  <c:v>0.39</c:v>
                </c:pt>
              </c:numCache>
            </c:numRef>
          </c:val>
          <c:extLst>
            <c:ext xmlns:c16="http://schemas.microsoft.com/office/drawing/2014/chart" uri="{C3380CC4-5D6E-409C-BE32-E72D297353CC}">
              <c16:uniqueId val="{00000001-398A-42B9-AA87-E3604AD6E783}"/>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dLbl>
              <c:idx val="1"/>
              <c:layout>
                <c:manualLayout>
                  <c:x val="-2.0177772917274229E-2"/>
                  <c:y val="-0.288516278193171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8A-42B9-AA87-E3604AD6E783}"/>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0.12</c:v>
                </c:pt>
                <c:pt idx="1">
                  <c:v>0.88</c:v>
                </c:pt>
              </c:numCache>
            </c:numRef>
          </c:val>
          <c:extLst>
            <c:ext xmlns:c16="http://schemas.microsoft.com/office/drawing/2014/chart" uri="{C3380CC4-5D6E-409C-BE32-E72D297353CC}">
              <c16:uniqueId val="{00000001-398A-42B9-AA87-E3604AD6E783}"/>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dLbl>
              <c:idx val="1"/>
              <c:layout>
                <c:manualLayout>
                  <c:x val="7.8587659181491201E-2"/>
                  <c:y val="-0.167856873774708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8A-42B9-AA87-E3604AD6E783}"/>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1-398A-42B9-AA87-E3604AD6E783}"/>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dLbl>
              <c:idx val="0"/>
              <c:layout>
                <c:manualLayout>
                  <c:x val="-2.5498566151453402E-2"/>
                  <c:y val="9.0995441191189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FD-4DE6-B2DC-711AC231B68C}"/>
                </c:ext>
              </c:extLst>
            </c:dLbl>
            <c:dLbl>
              <c:idx val="1"/>
              <c:layout>
                <c:manualLayout>
                  <c:x val="5.8525930786429474E-2"/>
                  <c:y val="-0.243619755618859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8A-42B9-AA87-E3604AD6E783}"/>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0.05</c:v>
                </c:pt>
                <c:pt idx="1">
                  <c:v>0.95</c:v>
                </c:pt>
              </c:numCache>
            </c:numRef>
          </c:val>
          <c:extLst>
            <c:ext xmlns:c16="http://schemas.microsoft.com/office/drawing/2014/chart" uri="{C3380CC4-5D6E-409C-BE32-E72D297353CC}">
              <c16:uniqueId val="{00000001-398A-42B9-AA87-E3604AD6E783}"/>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5D886E6A-C097-4F3A-90C3-DD0FB98A30DB}" type="datetimeFigureOut">
              <a:rPr lang="en-US" smtClean="0"/>
              <a:t>3/16/2017</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2143CD4F-0A58-42E1-967D-F476CCE78910}" type="slidenum">
              <a:rPr lang="en-US" smtClean="0"/>
              <a:t>‹#›</a:t>
            </a:fld>
            <a:endParaRPr lang="en-US"/>
          </a:p>
        </p:txBody>
      </p:sp>
    </p:spTree>
    <p:extLst>
      <p:ext uri="{BB962C8B-B14F-4D97-AF65-F5344CB8AC3E}">
        <p14:creationId xmlns:p14="http://schemas.microsoft.com/office/powerpoint/2010/main" val="3778062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C466D83-36DA-4B3D-8C36-4DFD28972FFD}" type="datetimeFigureOut">
              <a:rPr lang="en-US" smtClean="0"/>
              <a:pPr/>
              <a:t>3/16/2017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BC46D95F-2913-4B92-932A-86883D08693B}" type="slidenum">
              <a:rPr lang="en-US" smtClean="0"/>
              <a:pPr/>
              <a:t>‹#›</a:t>
            </a:fld>
            <a:endParaRPr lang="en-US"/>
          </a:p>
        </p:txBody>
      </p:sp>
    </p:spTree>
    <p:extLst>
      <p:ext uri="{BB962C8B-B14F-4D97-AF65-F5344CB8AC3E}">
        <p14:creationId xmlns:p14="http://schemas.microsoft.com/office/powerpoint/2010/main" val="219312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46D95F-2913-4B92-932A-86883D08693B}" type="slidenum">
              <a:rPr lang="en-US" smtClean="0"/>
              <a:pPr/>
              <a:t>1</a:t>
            </a:fld>
            <a:endParaRPr lang="en-US" dirty="0"/>
          </a:p>
        </p:txBody>
      </p:sp>
    </p:spTree>
    <p:extLst>
      <p:ext uri="{BB962C8B-B14F-4D97-AF65-F5344CB8AC3E}">
        <p14:creationId xmlns:p14="http://schemas.microsoft.com/office/powerpoint/2010/main" val="3579347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46D95F-2913-4B92-932A-86883D08693B}" type="slidenum">
              <a:rPr lang="en-US" smtClean="0"/>
              <a:pPr/>
              <a:t>17</a:t>
            </a:fld>
            <a:endParaRPr lang="en-US"/>
          </a:p>
        </p:txBody>
      </p:sp>
    </p:spTree>
    <p:extLst>
      <p:ext uri="{BB962C8B-B14F-4D97-AF65-F5344CB8AC3E}">
        <p14:creationId xmlns:p14="http://schemas.microsoft.com/office/powerpoint/2010/main" val="267827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46D95F-2913-4B92-932A-86883D08693B}" type="slidenum">
              <a:rPr lang="en-US" smtClean="0"/>
              <a:pPr/>
              <a:t>18</a:t>
            </a:fld>
            <a:endParaRPr lang="en-US"/>
          </a:p>
        </p:txBody>
      </p:sp>
    </p:spTree>
    <p:extLst>
      <p:ext uri="{BB962C8B-B14F-4D97-AF65-F5344CB8AC3E}">
        <p14:creationId xmlns:p14="http://schemas.microsoft.com/office/powerpoint/2010/main" val="2199383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46D95F-2913-4B92-932A-86883D08693B}" type="slidenum">
              <a:rPr lang="en-US" smtClean="0"/>
              <a:pPr/>
              <a:t>65</a:t>
            </a:fld>
            <a:endParaRPr lang="en-US" dirty="0"/>
          </a:p>
        </p:txBody>
      </p:sp>
    </p:spTree>
    <p:extLst>
      <p:ext uri="{BB962C8B-B14F-4D97-AF65-F5344CB8AC3E}">
        <p14:creationId xmlns:p14="http://schemas.microsoft.com/office/powerpoint/2010/main" val="421117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46D95F-2913-4B92-932A-86883D08693B}" type="slidenum">
              <a:rPr lang="en-US" smtClean="0"/>
              <a:pPr/>
              <a:t>2</a:t>
            </a:fld>
            <a:endParaRPr lang="en-US"/>
          </a:p>
        </p:txBody>
      </p:sp>
    </p:spTree>
    <p:extLst>
      <p:ext uri="{BB962C8B-B14F-4D97-AF65-F5344CB8AC3E}">
        <p14:creationId xmlns:p14="http://schemas.microsoft.com/office/powerpoint/2010/main" val="2343283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46D95F-2913-4B92-932A-86883D08693B}" type="slidenum">
              <a:rPr lang="en-US" smtClean="0"/>
              <a:pPr/>
              <a:t>4</a:t>
            </a:fld>
            <a:endParaRPr lang="en-US"/>
          </a:p>
        </p:txBody>
      </p:sp>
    </p:spTree>
    <p:extLst>
      <p:ext uri="{BB962C8B-B14F-4D97-AF65-F5344CB8AC3E}">
        <p14:creationId xmlns:p14="http://schemas.microsoft.com/office/powerpoint/2010/main" val="371324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46D95F-2913-4B92-932A-86883D08693B}" type="slidenum">
              <a:rPr lang="en-US" smtClean="0"/>
              <a:pPr/>
              <a:t>5</a:t>
            </a:fld>
            <a:endParaRPr lang="en-US"/>
          </a:p>
        </p:txBody>
      </p:sp>
    </p:spTree>
    <p:extLst>
      <p:ext uri="{BB962C8B-B14F-4D97-AF65-F5344CB8AC3E}">
        <p14:creationId xmlns:p14="http://schemas.microsoft.com/office/powerpoint/2010/main" val="406724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46D95F-2913-4B92-932A-86883D08693B}" type="slidenum">
              <a:rPr lang="en-US" smtClean="0"/>
              <a:pPr/>
              <a:t>6</a:t>
            </a:fld>
            <a:endParaRPr lang="en-US"/>
          </a:p>
        </p:txBody>
      </p:sp>
    </p:spTree>
    <p:extLst>
      <p:ext uri="{BB962C8B-B14F-4D97-AF65-F5344CB8AC3E}">
        <p14:creationId xmlns:p14="http://schemas.microsoft.com/office/powerpoint/2010/main" val="790153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46D95F-2913-4B92-932A-86883D08693B}" type="slidenum">
              <a:rPr lang="en-US" smtClean="0"/>
              <a:pPr/>
              <a:t>8</a:t>
            </a:fld>
            <a:endParaRPr lang="en-US"/>
          </a:p>
        </p:txBody>
      </p:sp>
    </p:spTree>
    <p:extLst>
      <p:ext uri="{BB962C8B-B14F-4D97-AF65-F5344CB8AC3E}">
        <p14:creationId xmlns:p14="http://schemas.microsoft.com/office/powerpoint/2010/main" val="4139294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46D95F-2913-4B92-932A-86883D08693B}" type="slidenum">
              <a:rPr lang="en-US" smtClean="0"/>
              <a:pPr/>
              <a:t>9</a:t>
            </a:fld>
            <a:endParaRPr lang="en-US"/>
          </a:p>
        </p:txBody>
      </p:sp>
    </p:spTree>
    <p:extLst>
      <p:ext uri="{BB962C8B-B14F-4D97-AF65-F5344CB8AC3E}">
        <p14:creationId xmlns:p14="http://schemas.microsoft.com/office/powerpoint/2010/main" val="155018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46D95F-2913-4B92-932A-86883D08693B}" type="slidenum">
              <a:rPr lang="en-US" smtClean="0"/>
              <a:pPr/>
              <a:t>10</a:t>
            </a:fld>
            <a:endParaRPr lang="en-US"/>
          </a:p>
        </p:txBody>
      </p:sp>
    </p:spTree>
    <p:extLst>
      <p:ext uri="{BB962C8B-B14F-4D97-AF65-F5344CB8AC3E}">
        <p14:creationId xmlns:p14="http://schemas.microsoft.com/office/powerpoint/2010/main" val="295398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46D95F-2913-4B92-932A-86883D08693B}" type="slidenum">
              <a:rPr lang="en-US" smtClean="0"/>
              <a:pPr/>
              <a:t>11</a:t>
            </a:fld>
            <a:endParaRPr lang="en-US"/>
          </a:p>
        </p:txBody>
      </p:sp>
    </p:spTree>
    <p:extLst>
      <p:ext uri="{BB962C8B-B14F-4D97-AF65-F5344CB8AC3E}">
        <p14:creationId xmlns:p14="http://schemas.microsoft.com/office/powerpoint/2010/main" val="57442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6B7771-B890-4499-A8B2-84795AD9398F}"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13667-BD1B-42A8-9C84-CA7EB47CAE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B7771-B890-4499-A8B2-84795AD9398F}"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13667-BD1B-42A8-9C84-CA7EB47CAE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B7771-B890-4499-A8B2-84795AD9398F}"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13667-BD1B-42A8-9C84-CA7EB47CAE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B7771-B890-4499-A8B2-84795AD9398F}"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13667-BD1B-42A8-9C84-CA7EB47CAE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6B7771-B890-4499-A8B2-84795AD9398F}"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13667-BD1B-42A8-9C84-CA7EB47CAE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6B7771-B890-4499-A8B2-84795AD9398F}"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13667-BD1B-42A8-9C84-CA7EB47CAE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6B7771-B890-4499-A8B2-84795AD9398F}" type="datetimeFigureOut">
              <a:rPr lang="en-US" smtClean="0"/>
              <a:pPr/>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E13667-BD1B-42A8-9C84-CA7EB47CAE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6B7771-B890-4499-A8B2-84795AD9398F}" type="datetimeFigureOut">
              <a:rPr lang="en-US" smtClean="0"/>
              <a:pPr/>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E13667-BD1B-42A8-9C84-CA7EB47CAE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B7771-B890-4499-A8B2-84795AD9398F}" type="datetimeFigureOut">
              <a:rPr lang="en-US" smtClean="0"/>
              <a:pPr/>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E13667-BD1B-42A8-9C84-CA7EB47CAE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6B7771-B890-4499-A8B2-84795AD9398F}"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13667-BD1B-42A8-9C84-CA7EB47CAE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6B7771-B890-4499-A8B2-84795AD9398F}"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13667-BD1B-42A8-9C84-CA7EB47CAE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B7771-B890-4499-A8B2-84795AD9398F}" type="datetimeFigureOut">
              <a:rPr lang="en-US" smtClean="0"/>
              <a:pPr/>
              <a:t>3/16/2017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13667-BD1B-42A8-9C84-CA7EB47CAE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4495800"/>
            <a:ext cx="6400800" cy="685800"/>
          </a:xfrm>
        </p:spPr>
        <p:txBody>
          <a:bodyPr/>
          <a:lstStyle/>
          <a:p>
            <a:r>
              <a:rPr lang="en-US" dirty="0">
                <a:solidFill>
                  <a:schemeClr val="bg1">
                    <a:lumMod val="65000"/>
                  </a:schemeClr>
                </a:solidFill>
              </a:rPr>
              <a:t>Winter 2017</a:t>
            </a:r>
          </a:p>
          <a:p>
            <a:endParaRPr lang="en-US" sz="2400" dirty="0"/>
          </a:p>
        </p:txBody>
      </p:sp>
      <p:sp>
        <p:nvSpPr>
          <p:cNvPr id="4" name="Title 3"/>
          <p:cNvSpPr>
            <a:spLocks noGrp="1"/>
          </p:cNvSpPr>
          <p:nvPr>
            <p:ph type="ctrTitle"/>
          </p:nvPr>
        </p:nvSpPr>
        <p:spPr>
          <a:xfrm>
            <a:off x="0" y="1523999"/>
            <a:ext cx="9144000" cy="2971801"/>
          </a:xfrm>
        </p:spPr>
        <p:txBody>
          <a:bodyPr>
            <a:normAutofit/>
          </a:bodyPr>
          <a:lstStyle/>
          <a:p>
            <a:r>
              <a:rPr lang="en-US" sz="3900" b="1" dirty="0"/>
              <a:t>Woodland Public Schools</a:t>
            </a:r>
            <a:br>
              <a:rPr lang="en-US" sz="3900" b="1" dirty="0"/>
            </a:br>
            <a:r>
              <a:rPr lang="en-US" sz="3900" b="1" dirty="0"/>
              <a:t>Student Survey Results</a:t>
            </a:r>
            <a:br>
              <a:rPr lang="en-US" sz="3900" dirty="0"/>
            </a:br>
            <a:r>
              <a:rPr lang="en-US" sz="3900" dirty="0"/>
              <a:t>District Level</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52400" y="5791200"/>
            <a:ext cx="2146151" cy="914400"/>
          </a:xfrm>
          <a:prstGeom prst="rect">
            <a:avLst/>
          </a:prstGeom>
        </p:spPr>
      </p:pic>
    </p:spTree>
    <p:extLst>
      <p:ext uri="{BB962C8B-B14F-4D97-AF65-F5344CB8AC3E}">
        <p14:creationId xmlns:p14="http://schemas.microsoft.com/office/powerpoint/2010/main" val="40783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a:solidFill>
                  <a:srgbClr val="000000"/>
                </a:solidFill>
                <a:latin typeface="+mn-lt"/>
                <a:ea typeface="Lucida Grande"/>
                <a:cs typeface="Lucida Grande"/>
              </a:rPr>
              <a:t>How many years have you attended this school district?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2097737"/>
              </p:ext>
            </p:extLst>
          </p:nvPr>
        </p:nvGraphicFramePr>
        <p:xfrm>
          <a:off x="0" y="1524000"/>
          <a:ext cx="91440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5910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a:solidFill>
                  <a:srgbClr val="000000"/>
                </a:solidFill>
                <a:latin typeface="+mn-lt"/>
                <a:ea typeface="Lucida Grande"/>
                <a:cs typeface="Lucida Grande"/>
              </a:rPr>
              <a:t>About how many hours a week do you do homework?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7919092"/>
              </p:ext>
            </p:extLst>
          </p:nvPr>
        </p:nvGraphicFramePr>
        <p:xfrm>
          <a:off x="0" y="1524000"/>
          <a:ext cx="91440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4421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a:t>Has anyone in your immediate family (parents or siblings) graduated from college?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248458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418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a:t>Special Education?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30459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2552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a:t>Free or Reduced Lunch?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104546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1222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a:t>English Language Learner?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13259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72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a:t>Gifted and Talented?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13781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842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a:solidFill>
                  <a:srgbClr val="000000"/>
                </a:solidFill>
                <a:latin typeface="+mn-lt"/>
                <a:ea typeface="Lucida Grande"/>
                <a:cs typeface="Lucida Grande"/>
              </a:rPr>
              <a:t>Ethnicity: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5884200"/>
              </p:ext>
            </p:extLst>
          </p:nvPr>
        </p:nvGraphicFramePr>
        <p:xfrm>
          <a:off x="0" y="1524000"/>
          <a:ext cx="91440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8615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a:solidFill>
                  <a:srgbClr val="000000"/>
                </a:solidFill>
                <a:latin typeface="+mn-lt"/>
                <a:ea typeface="Lucida Grande"/>
                <a:cs typeface="Lucida Grande"/>
              </a:rPr>
              <a:t>School: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5708305"/>
              </p:ext>
            </p:extLst>
          </p:nvPr>
        </p:nvGraphicFramePr>
        <p:xfrm>
          <a:off x="0" y="1524000"/>
          <a:ext cx="91440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9061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a:t>Type of Enrollment?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469587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132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Survey Summary</a:t>
            </a:r>
          </a:p>
        </p:txBody>
      </p:sp>
      <p:sp>
        <p:nvSpPr>
          <p:cNvPr id="3" name="Content Placeholder 2"/>
          <p:cNvSpPr>
            <a:spLocks noGrp="1"/>
          </p:cNvSpPr>
          <p:nvPr>
            <p:ph idx="1"/>
          </p:nvPr>
        </p:nvSpPr>
        <p:spPr/>
        <p:txBody>
          <a:bodyPr/>
          <a:lstStyle/>
          <a:p>
            <a:r>
              <a:rPr lang="en-US" dirty="0"/>
              <a:t>Survey conducted in February of 2017</a:t>
            </a:r>
          </a:p>
          <a:p>
            <a:pPr lvl="0"/>
            <a:r>
              <a:rPr lang="en-US" dirty="0"/>
              <a:t>All students in grades 4-12 were provided a one-time use link to take the survey.</a:t>
            </a:r>
          </a:p>
          <a:p>
            <a:r>
              <a:rPr lang="en-US" dirty="0"/>
              <a:t>Total responses = 1,280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02535"/>
            <a:ext cx="9144000" cy="1470025"/>
          </a:xfrm>
        </p:spPr>
        <p:txBody>
          <a:bodyPr>
            <a:noAutofit/>
          </a:bodyPr>
          <a:lstStyle/>
          <a:p>
            <a:r>
              <a:rPr lang="en-US" b="1" dirty="0"/>
              <a:t>Connectedness</a:t>
            </a:r>
            <a:br>
              <a:rPr lang="en-US" b="1" dirty="0"/>
            </a:br>
            <a:r>
              <a:rPr lang="en-US" sz="2000" dirty="0"/>
              <a:t>The student has positive relationships with peers and adults, is actively involved in school-related activities and feels a sense of belonging. </a:t>
            </a:r>
            <a:endParaRPr lang="en-US" sz="3200" b="1" i="1"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924300" y="1524000"/>
            <a:ext cx="1295400" cy="978535"/>
          </a:xfrm>
          <a:prstGeom prst="rect">
            <a:avLst/>
          </a:prstGeom>
          <a:effectLst>
            <a:softEdge rad="63500"/>
          </a:effectLst>
        </p:spPr>
      </p:pic>
    </p:spTree>
    <p:extLst>
      <p:ext uri="{BB962C8B-B14F-4D97-AF65-F5344CB8AC3E}">
        <p14:creationId xmlns:p14="http://schemas.microsoft.com/office/powerpoint/2010/main" val="2220480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t>Index Response Items</a:t>
            </a:r>
            <a:br>
              <a:rPr lang="en-US" sz="4000" b="1" dirty="0"/>
            </a:br>
            <a:r>
              <a:rPr lang="en-US" sz="3100" i="1" dirty="0"/>
              <a:t>Always (4), Usually (3), Sometimes (2), Never (1)</a:t>
            </a:r>
            <a:endParaRPr lang="en-US" sz="400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0635287"/>
              </p:ext>
            </p:extLst>
          </p:nvPr>
        </p:nvGraphicFramePr>
        <p:xfrm>
          <a:off x="0" y="1524000"/>
          <a:ext cx="91440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4403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t>Index mean and percentage at/above mean </a:t>
            </a:r>
            <a:br>
              <a:rPr lang="en-US" sz="4000" b="1" dirty="0"/>
            </a:br>
            <a:r>
              <a:rPr lang="en-US" sz="4000" b="1" dirty="0"/>
              <a:t>by grade and gender</a:t>
            </a:r>
            <a:br>
              <a:rPr lang="en-US" sz="4000" b="1" dirty="0"/>
            </a:br>
            <a:r>
              <a:rPr lang="en-US" sz="3100" i="1" dirty="0">
                <a:solidFill>
                  <a:prstClr val="black"/>
                </a:solidFill>
              </a:rPr>
              <a:t>Always (4), Usually (3), Sometimes (2), Never (1)</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9129363"/>
              </p:ext>
            </p:extLst>
          </p:nvPr>
        </p:nvGraphicFramePr>
        <p:xfrm>
          <a:off x="-2" y="1828800"/>
          <a:ext cx="9144007" cy="5029200"/>
        </p:xfrm>
        <a:graphic>
          <a:graphicData uri="http://schemas.openxmlformats.org/drawingml/2006/table">
            <a:tbl>
              <a:tblPr firstRow="1" lastRow="1">
                <a:tableStyleId>{5C22544A-7EE6-4342-B048-85BDC9FD1C3A}</a:tableStyleId>
              </a:tblPr>
              <a:tblGrid>
                <a:gridCol w="857707">
                  <a:extLst>
                    <a:ext uri="{9D8B030D-6E8A-4147-A177-3AD203B41FA5}">
                      <a16:colId xmlns:a16="http://schemas.microsoft.com/office/drawing/2014/main" val="3809468100"/>
                    </a:ext>
                  </a:extLst>
                </a:gridCol>
                <a:gridCol w="460350">
                  <a:extLst>
                    <a:ext uri="{9D8B030D-6E8A-4147-A177-3AD203B41FA5}">
                      <a16:colId xmlns:a16="http://schemas.microsoft.com/office/drawing/2014/main" val="98051671"/>
                    </a:ext>
                  </a:extLst>
                </a:gridCol>
                <a:gridCol w="460350">
                  <a:extLst>
                    <a:ext uri="{9D8B030D-6E8A-4147-A177-3AD203B41FA5}">
                      <a16:colId xmlns:a16="http://schemas.microsoft.com/office/drawing/2014/main" val="3189490162"/>
                    </a:ext>
                  </a:extLst>
                </a:gridCol>
                <a:gridCol w="460350">
                  <a:extLst>
                    <a:ext uri="{9D8B030D-6E8A-4147-A177-3AD203B41FA5}">
                      <a16:colId xmlns:a16="http://schemas.microsoft.com/office/drawing/2014/main" val="149851969"/>
                    </a:ext>
                  </a:extLst>
                </a:gridCol>
                <a:gridCol w="460350">
                  <a:extLst>
                    <a:ext uri="{9D8B030D-6E8A-4147-A177-3AD203B41FA5}">
                      <a16:colId xmlns:a16="http://schemas.microsoft.com/office/drawing/2014/main" val="476932258"/>
                    </a:ext>
                  </a:extLst>
                </a:gridCol>
                <a:gridCol w="460350">
                  <a:extLst>
                    <a:ext uri="{9D8B030D-6E8A-4147-A177-3AD203B41FA5}">
                      <a16:colId xmlns:a16="http://schemas.microsoft.com/office/drawing/2014/main" val="2414857605"/>
                    </a:ext>
                  </a:extLst>
                </a:gridCol>
                <a:gridCol w="460350">
                  <a:extLst>
                    <a:ext uri="{9D8B030D-6E8A-4147-A177-3AD203B41FA5}">
                      <a16:colId xmlns:a16="http://schemas.microsoft.com/office/drawing/2014/main" val="4258709173"/>
                    </a:ext>
                  </a:extLst>
                </a:gridCol>
                <a:gridCol w="460350">
                  <a:extLst>
                    <a:ext uri="{9D8B030D-6E8A-4147-A177-3AD203B41FA5}">
                      <a16:colId xmlns:a16="http://schemas.microsoft.com/office/drawing/2014/main" val="1220489696"/>
                    </a:ext>
                  </a:extLst>
                </a:gridCol>
                <a:gridCol w="460350">
                  <a:extLst>
                    <a:ext uri="{9D8B030D-6E8A-4147-A177-3AD203B41FA5}">
                      <a16:colId xmlns:a16="http://schemas.microsoft.com/office/drawing/2014/main" val="1267417354"/>
                    </a:ext>
                  </a:extLst>
                </a:gridCol>
                <a:gridCol w="460350">
                  <a:extLst>
                    <a:ext uri="{9D8B030D-6E8A-4147-A177-3AD203B41FA5}">
                      <a16:colId xmlns:a16="http://schemas.microsoft.com/office/drawing/2014/main" val="4177529304"/>
                    </a:ext>
                  </a:extLst>
                </a:gridCol>
                <a:gridCol w="460350">
                  <a:extLst>
                    <a:ext uri="{9D8B030D-6E8A-4147-A177-3AD203B41FA5}">
                      <a16:colId xmlns:a16="http://schemas.microsoft.com/office/drawing/2014/main" val="746429454"/>
                    </a:ext>
                  </a:extLst>
                </a:gridCol>
                <a:gridCol w="460350">
                  <a:extLst>
                    <a:ext uri="{9D8B030D-6E8A-4147-A177-3AD203B41FA5}">
                      <a16:colId xmlns:a16="http://schemas.microsoft.com/office/drawing/2014/main" val="812120881"/>
                    </a:ext>
                  </a:extLst>
                </a:gridCol>
                <a:gridCol w="460350">
                  <a:extLst>
                    <a:ext uri="{9D8B030D-6E8A-4147-A177-3AD203B41FA5}">
                      <a16:colId xmlns:a16="http://schemas.microsoft.com/office/drawing/2014/main" val="2901910745"/>
                    </a:ext>
                  </a:extLst>
                </a:gridCol>
                <a:gridCol w="460350">
                  <a:extLst>
                    <a:ext uri="{9D8B030D-6E8A-4147-A177-3AD203B41FA5}">
                      <a16:colId xmlns:a16="http://schemas.microsoft.com/office/drawing/2014/main" val="2039106510"/>
                    </a:ext>
                  </a:extLst>
                </a:gridCol>
                <a:gridCol w="460350">
                  <a:extLst>
                    <a:ext uri="{9D8B030D-6E8A-4147-A177-3AD203B41FA5}">
                      <a16:colId xmlns:a16="http://schemas.microsoft.com/office/drawing/2014/main" val="2263867731"/>
                    </a:ext>
                  </a:extLst>
                </a:gridCol>
                <a:gridCol w="460350">
                  <a:extLst>
                    <a:ext uri="{9D8B030D-6E8A-4147-A177-3AD203B41FA5}">
                      <a16:colId xmlns:a16="http://schemas.microsoft.com/office/drawing/2014/main" val="844389571"/>
                    </a:ext>
                  </a:extLst>
                </a:gridCol>
                <a:gridCol w="460350">
                  <a:extLst>
                    <a:ext uri="{9D8B030D-6E8A-4147-A177-3AD203B41FA5}">
                      <a16:colId xmlns:a16="http://schemas.microsoft.com/office/drawing/2014/main" val="3674266961"/>
                    </a:ext>
                  </a:extLst>
                </a:gridCol>
                <a:gridCol w="460350">
                  <a:extLst>
                    <a:ext uri="{9D8B030D-6E8A-4147-A177-3AD203B41FA5}">
                      <a16:colId xmlns:a16="http://schemas.microsoft.com/office/drawing/2014/main" val="2543301821"/>
                    </a:ext>
                  </a:extLst>
                </a:gridCol>
                <a:gridCol w="460350">
                  <a:extLst>
                    <a:ext uri="{9D8B030D-6E8A-4147-A177-3AD203B41FA5}">
                      <a16:colId xmlns:a16="http://schemas.microsoft.com/office/drawing/2014/main" val="3644487110"/>
                    </a:ext>
                  </a:extLst>
                </a:gridCol>
              </a:tblGrid>
              <a:tr h="1161678">
                <a:tc>
                  <a:txBody>
                    <a:bodyPr/>
                    <a:lstStyle/>
                    <a:p>
                      <a:pPr marL="0" marR="0">
                        <a:lnSpc>
                          <a:spcPct val="107000"/>
                        </a:lnSpc>
                        <a:spcBef>
                          <a:spcPts val="0"/>
                        </a:spcBef>
                        <a:spcAft>
                          <a:spcPts val="0"/>
                        </a:spcAft>
                      </a:pPr>
                      <a:r>
                        <a:rPr lang="en-US" sz="11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tc>
                <a:tc gridSpan="2">
                  <a:txBody>
                    <a:bodyPr/>
                    <a:lstStyle/>
                    <a:p>
                      <a:pPr marL="0" marR="0" algn="ctr">
                        <a:lnSpc>
                          <a:spcPct val="107000"/>
                        </a:lnSpc>
                        <a:spcBef>
                          <a:spcPts val="0"/>
                        </a:spcBef>
                        <a:spcAft>
                          <a:spcPts val="0"/>
                        </a:spcAft>
                      </a:pPr>
                      <a:r>
                        <a:rPr lang="en-US" sz="2000" dirty="0">
                          <a:effectLst/>
                        </a:rPr>
                        <a:t>4</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5</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6</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7</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8</a:t>
                      </a:r>
                      <a:r>
                        <a:rPr lang="en-US" sz="2000" baseline="30000" dirty="0">
                          <a:effectLst/>
                        </a:rPr>
                        <a:t>TH</a:t>
                      </a:r>
                      <a:r>
                        <a:rPr lang="en-US" sz="2000" dirty="0">
                          <a:effectLst/>
                        </a:rPr>
                        <a:t> </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9</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10</a:t>
                      </a:r>
                      <a:r>
                        <a:rPr lang="en-US" sz="2000" baseline="30000" dirty="0">
                          <a:effectLst/>
                        </a:rPr>
                        <a:t>TH</a:t>
                      </a:r>
                      <a:r>
                        <a:rPr lang="en-US" sz="2000" dirty="0">
                          <a:effectLst/>
                        </a:rPr>
                        <a:t> </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11</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12</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extLst>
                  <a:ext uri="{0D108BD9-81ED-4DB2-BD59-A6C34878D82A}">
                    <a16:rowId xmlns:a16="http://schemas.microsoft.com/office/drawing/2014/main" val="58567978"/>
                  </a:ext>
                </a:extLst>
              </a:tr>
              <a:tr h="911007">
                <a:tc>
                  <a:txBody>
                    <a:bodyPr/>
                    <a:lstStyle/>
                    <a:p>
                      <a:pPr marL="0" marR="0">
                        <a:lnSpc>
                          <a:spcPct val="107000"/>
                        </a:lnSpc>
                        <a:spcBef>
                          <a:spcPts val="0"/>
                        </a:spcBef>
                        <a:spcAft>
                          <a:spcPts val="0"/>
                        </a:spcAft>
                      </a:pPr>
                      <a:r>
                        <a:rPr lang="en-US" sz="10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extLst>
                  <a:ext uri="{0D108BD9-81ED-4DB2-BD59-A6C34878D82A}">
                    <a16:rowId xmlns:a16="http://schemas.microsoft.com/office/drawing/2014/main" val="558219542"/>
                  </a:ext>
                </a:extLst>
              </a:tr>
              <a:tr h="985505">
                <a:tc>
                  <a:txBody>
                    <a:bodyPr/>
                    <a:lstStyle/>
                    <a:p>
                      <a:pPr marL="0" marR="0">
                        <a:lnSpc>
                          <a:spcPct val="107000"/>
                        </a:lnSpc>
                        <a:spcBef>
                          <a:spcPts val="0"/>
                        </a:spcBef>
                        <a:spcAft>
                          <a:spcPts val="0"/>
                        </a:spcAft>
                      </a:pPr>
                      <a:r>
                        <a:rPr lang="en-US" sz="1200" b="1" dirty="0">
                          <a:effectLst/>
                        </a:rPr>
                        <a:t>MALE</a:t>
                      </a:r>
                      <a:endParaRPr lang="en-US" sz="12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000" b="0" i="0" u="none" strike="noStrike" dirty="0">
                          <a:effectLst/>
                          <a:latin typeface="+mj-lt"/>
                        </a:rPr>
                        <a:t>3.07</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44%</a:t>
                      </a:r>
                    </a:p>
                  </a:txBody>
                  <a:tcPr marL="9525" marR="9525" marT="9525" marB="0" anchor="ctr"/>
                </a:tc>
                <a:tc>
                  <a:txBody>
                    <a:bodyPr/>
                    <a:lstStyle/>
                    <a:p>
                      <a:pPr algn="ctr" fontAlgn="b"/>
                      <a:r>
                        <a:rPr lang="en-US" sz="1000" b="0" i="0" u="none" strike="noStrike">
                          <a:effectLst/>
                          <a:latin typeface="+mj-lt"/>
                        </a:rPr>
                        <a:t>3.13</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50%</a:t>
                      </a:r>
                    </a:p>
                  </a:txBody>
                  <a:tcPr marL="9525" marR="9525" marT="9525" marB="0" anchor="ctr"/>
                </a:tc>
                <a:tc>
                  <a:txBody>
                    <a:bodyPr/>
                    <a:lstStyle/>
                    <a:p>
                      <a:pPr algn="ctr" fontAlgn="b"/>
                      <a:r>
                        <a:rPr lang="en-US" sz="1000" b="0" i="0" u="none" strike="noStrike">
                          <a:effectLst/>
                          <a:latin typeface="+mj-lt"/>
                        </a:rPr>
                        <a:t>3.19</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51%</a:t>
                      </a:r>
                    </a:p>
                  </a:txBody>
                  <a:tcPr marL="9525" marR="9525" marT="9525" marB="0" anchor="ctr"/>
                </a:tc>
                <a:tc>
                  <a:txBody>
                    <a:bodyPr/>
                    <a:lstStyle/>
                    <a:p>
                      <a:pPr algn="ctr" fontAlgn="b"/>
                      <a:r>
                        <a:rPr lang="en-US" sz="1000" b="0" i="0" u="none" strike="noStrike">
                          <a:effectLst/>
                          <a:latin typeface="+mj-lt"/>
                        </a:rPr>
                        <a:t>2.92</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36%</a:t>
                      </a:r>
                    </a:p>
                  </a:txBody>
                  <a:tcPr marL="9525" marR="9525" marT="9525" marB="0" anchor="ctr"/>
                </a:tc>
                <a:tc>
                  <a:txBody>
                    <a:bodyPr/>
                    <a:lstStyle/>
                    <a:p>
                      <a:pPr algn="ctr" fontAlgn="b"/>
                      <a:r>
                        <a:rPr lang="en-US" sz="1000" b="0" i="0" u="none" strike="noStrike">
                          <a:effectLst/>
                          <a:latin typeface="+mj-lt"/>
                        </a:rPr>
                        <a:t>3.11</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46%</a:t>
                      </a:r>
                    </a:p>
                  </a:txBody>
                  <a:tcPr marL="9525" marR="9525" marT="9525" marB="0" anchor="ctr"/>
                </a:tc>
                <a:tc>
                  <a:txBody>
                    <a:bodyPr/>
                    <a:lstStyle/>
                    <a:p>
                      <a:pPr algn="ctr" fontAlgn="b"/>
                      <a:r>
                        <a:rPr lang="en-US" sz="1000" b="0" i="0" u="none" strike="noStrike">
                          <a:effectLst/>
                          <a:latin typeface="+mj-lt"/>
                        </a:rPr>
                        <a:t>2.97</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34%</a:t>
                      </a:r>
                    </a:p>
                  </a:txBody>
                  <a:tcPr marL="9525" marR="9525" marT="9525" marB="0" anchor="ctr"/>
                </a:tc>
                <a:tc>
                  <a:txBody>
                    <a:bodyPr/>
                    <a:lstStyle/>
                    <a:p>
                      <a:pPr algn="ctr" fontAlgn="b"/>
                      <a:r>
                        <a:rPr lang="en-US" sz="1000" b="0" i="0" u="none" strike="noStrike">
                          <a:effectLst/>
                          <a:latin typeface="+mj-lt"/>
                        </a:rPr>
                        <a:t>2.87</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29%</a:t>
                      </a:r>
                    </a:p>
                  </a:txBody>
                  <a:tcPr marL="9525" marR="9525" marT="9525" marB="0" anchor="ctr"/>
                </a:tc>
                <a:tc>
                  <a:txBody>
                    <a:bodyPr/>
                    <a:lstStyle/>
                    <a:p>
                      <a:pPr algn="ctr" fontAlgn="b"/>
                      <a:r>
                        <a:rPr lang="en-US" sz="1000" b="0" i="0" u="none" strike="noStrike">
                          <a:effectLst/>
                          <a:latin typeface="+mj-lt"/>
                        </a:rPr>
                        <a:t>2.82</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30%</a:t>
                      </a:r>
                    </a:p>
                  </a:txBody>
                  <a:tcPr marL="9525" marR="9525" marT="9525" marB="0" anchor="ctr"/>
                </a:tc>
                <a:tc>
                  <a:txBody>
                    <a:bodyPr/>
                    <a:lstStyle/>
                    <a:p>
                      <a:pPr algn="ctr" fontAlgn="b"/>
                      <a:r>
                        <a:rPr lang="en-US" sz="1000" b="0" i="0" u="none" strike="noStrike">
                          <a:effectLst/>
                          <a:latin typeface="+mj-lt"/>
                        </a:rPr>
                        <a:t>2.93</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34%</a:t>
                      </a:r>
                    </a:p>
                  </a:txBody>
                  <a:tcPr marL="9525" marR="9525" marT="9525" marB="0" anchor="ctr"/>
                </a:tc>
                <a:extLst>
                  <a:ext uri="{0D108BD9-81ED-4DB2-BD59-A6C34878D82A}">
                    <a16:rowId xmlns:a16="http://schemas.microsoft.com/office/drawing/2014/main" val="161925290"/>
                  </a:ext>
                </a:extLst>
              </a:tr>
              <a:tr h="985505">
                <a:tc>
                  <a:txBody>
                    <a:bodyPr/>
                    <a:lstStyle/>
                    <a:p>
                      <a:pPr marL="0" marR="0">
                        <a:lnSpc>
                          <a:spcPct val="107000"/>
                        </a:lnSpc>
                        <a:spcBef>
                          <a:spcPts val="0"/>
                        </a:spcBef>
                        <a:spcAft>
                          <a:spcPts val="0"/>
                        </a:spcAft>
                      </a:pPr>
                      <a:r>
                        <a:rPr lang="en-US" sz="1200" b="1" dirty="0">
                          <a:effectLst/>
                        </a:rPr>
                        <a:t>FEMALE</a:t>
                      </a:r>
                      <a:endParaRPr lang="en-US" sz="12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000" b="0" i="0" u="none" strike="noStrike">
                          <a:effectLst/>
                          <a:latin typeface="+mj-lt"/>
                        </a:rPr>
                        <a:t>3.33</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56%</a:t>
                      </a:r>
                    </a:p>
                  </a:txBody>
                  <a:tcPr marL="9525" marR="9525" marT="9525" marB="0" anchor="ctr"/>
                </a:tc>
                <a:tc>
                  <a:txBody>
                    <a:bodyPr/>
                    <a:lstStyle/>
                    <a:p>
                      <a:pPr algn="ctr" fontAlgn="b"/>
                      <a:r>
                        <a:rPr lang="en-US" sz="1000" b="0" i="0" u="none" strike="noStrike">
                          <a:effectLst/>
                          <a:latin typeface="+mj-lt"/>
                        </a:rPr>
                        <a:t>3.29</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54%</a:t>
                      </a:r>
                    </a:p>
                  </a:txBody>
                  <a:tcPr marL="9525" marR="9525" marT="9525" marB="0" anchor="ctr"/>
                </a:tc>
                <a:tc>
                  <a:txBody>
                    <a:bodyPr/>
                    <a:lstStyle/>
                    <a:p>
                      <a:pPr algn="ctr" fontAlgn="b"/>
                      <a:r>
                        <a:rPr lang="en-US" sz="1000" b="0" i="0" u="none" strike="noStrike">
                          <a:effectLst/>
                          <a:latin typeface="+mj-lt"/>
                        </a:rPr>
                        <a:t>3.17</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49%</a:t>
                      </a:r>
                    </a:p>
                  </a:txBody>
                  <a:tcPr marL="9525" marR="9525" marT="9525" marB="0" anchor="ctr"/>
                </a:tc>
                <a:tc>
                  <a:txBody>
                    <a:bodyPr/>
                    <a:lstStyle/>
                    <a:p>
                      <a:pPr algn="ctr" fontAlgn="b"/>
                      <a:r>
                        <a:rPr lang="en-US" sz="1000" b="0" i="0" u="none" strike="noStrike">
                          <a:effectLst/>
                          <a:latin typeface="+mj-lt"/>
                        </a:rPr>
                        <a:t>3.02</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39%</a:t>
                      </a:r>
                    </a:p>
                  </a:txBody>
                  <a:tcPr marL="9525" marR="9525" marT="9525" marB="0" anchor="ctr"/>
                </a:tc>
                <a:tc>
                  <a:txBody>
                    <a:bodyPr/>
                    <a:lstStyle/>
                    <a:p>
                      <a:pPr algn="ctr" fontAlgn="b"/>
                      <a:r>
                        <a:rPr lang="en-US" sz="1000" b="0" i="0" u="none" strike="noStrike">
                          <a:effectLst/>
                          <a:latin typeface="+mj-lt"/>
                        </a:rPr>
                        <a:t>2.88</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34%</a:t>
                      </a:r>
                    </a:p>
                  </a:txBody>
                  <a:tcPr marL="9525" marR="9525" marT="9525" marB="0" anchor="ctr"/>
                </a:tc>
                <a:tc>
                  <a:txBody>
                    <a:bodyPr/>
                    <a:lstStyle/>
                    <a:p>
                      <a:pPr algn="ctr" fontAlgn="b"/>
                      <a:r>
                        <a:rPr lang="en-US" sz="1000" b="0" i="0" u="none" strike="noStrike">
                          <a:effectLst/>
                          <a:latin typeface="+mj-lt"/>
                        </a:rPr>
                        <a:t>2.88</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31%</a:t>
                      </a:r>
                    </a:p>
                  </a:txBody>
                  <a:tcPr marL="9525" marR="9525" marT="9525" marB="0" anchor="ctr"/>
                </a:tc>
                <a:tc>
                  <a:txBody>
                    <a:bodyPr/>
                    <a:lstStyle/>
                    <a:p>
                      <a:pPr algn="ctr" fontAlgn="b"/>
                      <a:r>
                        <a:rPr lang="en-US" sz="1000" b="0" i="0" u="none" strike="noStrike">
                          <a:effectLst/>
                          <a:latin typeface="+mj-lt"/>
                        </a:rPr>
                        <a:t>2.68</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26%</a:t>
                      </a:r>
                    </a:p>
                  </a:txBody>
                  <a:tcPr marL="9525" marR="9525" marT="9525" marB="0" anchor="ctr"/>
                </a:tc>
                <a:tc>
                  <a:txBody>
                    <a:bodyPr/>
                    <a:lstStyle/>
                    <a:p>
                      <a:pPr algn="ctr" fontAlgn="b"/>
                      <a:r>
                        <a:rPr lang="en-US" sz="1000" b="0" i="0" u="none" strike="noStrike">
                          <a:effectLst/>
                          <a:latin typeface="+mj-lt"/>
                        </a:rPr>
                        <a:t>2.81</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25%</a:t>
                      </a:r>
                    </a:p>
                  </a:txBody>
                  <a:tcPr marL="9525" marR="9525" marT="9525" marB="0" anchor="ctr"/>
                </a:tc>
                <a:tc>
                  <a:txBody>
                    <a:bodyPr/>
                    <a:lstStyle/>
                    <a:p>
                      <a:pPr algn="ctr" fontAlgn="b"/>
                      <a:r>
                        <a:rPr lang="en-US" sz="1000" b="0" i="0" u="none" strike="noStrike">
                          <a:effectLst/>
                          <a:latin typeface="+mj-lt"/>
                        </a:rPr>
                        <a:t>2.84</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28%</a:t>
                      </a:r>
                    </a:p>
                  </a:txBody>
                  <a:tcPr marL="9525" marR="9525" marT="9525" marB="0" anchor="ctr"/>
                </a:tc>
                <a:extLst>
                  <a:ext uri="{0D108BD9-81ED-4DB2-BD59-A6C34878D82A}">
                    <a16:rowId xmlns:a16="http://schemas.microsoft.com/office/drawing/2014/main" val="278586170"/>
                  </a:ext>
                </a:extLst>
              </a:tr>
              <a:tr h="985505">
                <a:tc>
                  <a:txBody>
                    <a:bodyPr/>
                    <a:lstStyle/>
                    <a:p>
                      <a:pPr marL="0" marR="0">
                        <a:lnSpc>
                          <a:spcPct val="107000"/>
                        </a:lnSpc>
                        <a:spcBef>
                          <a:spcPts val="0"/>
                        </a:spcBef>
                        <a:spcAft>
                          <a:spcPts val="0"/>
                        </a:spcAft>
                      </a:pPr>
                      <a:r>
                        <a:rPr lang="en-US" sz="1400" b="1" dirty="0">
                          <a:effectLst/>
                        </a:rPr>
                        <a:t>TOTAL</a:t>
                      </a:r>
                      <a:endParaRPr lang="en-US" sz="14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000" b="0" i="0" u="none" strike="noStrike">
                          <a:effectLst/>
                          <a:latin typeface="+mj-lt"/>
                        </a:rPr>
                        <a:t>3.20</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50%</a:t>
                      </a:r>
                    </a:p>
                  </a:txBody>
                  <a:tcPr marL="9525" marR="9525" marT="9525" marB="0" anchor="ctr"/>
                </a:tc>
                <a:tc>
                  <a:txBody>
                    <a:bodyPr/>
                    <a:lstStyle/>
                    <a:p>
                      <a:pPr algn="ctr" fontAlgn="b"/>
                      <a:r>
                        <a:rPr lang="en-US" sz="1000" b="0" i="0" u="none" strike="noStrike">
                          <a:effectLst/>
                          <a:latin typeface="+mj-lt"/>
                        </a:rPr>
                        <a:t>3.21</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52%</a:t>
                      </a:r>
                    </a:p>
                  </a:txBody>
                  <a:tcPr marL="9525" marR="9525" marT="9525" marB="0" anchor="ctr"/>
                </a:tc>
                <a:tc>
                  <a:txBody>
                    <a:bodyPr/>
                    <a:lstStyle/>
                    <a:p>
                      <a:pPr algn="ctr" fontAlgn="b"/>
                      <a:r>
                        <a:rPr lang="en-US" sz="1000" b="0" i="0" u="none" strike="noStrike">
                          <a:effectLst/>
                          <a:latin typeface="+mj-lt"/>
                        </a:rPr>
                        <a:t>3.18</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50%</a:t>
                      </a:r>
                    </a:p>
                  </a:txBody>
                  <a:tcPr marL="9525" marR="9525" marT="9525" marB="0" anchor="ctr"/>
                </a:tc>
                <a:tc>
                  <a:txBody>
                    <a:bodyPr/>
                    <a:lstStyle/>
                    <a:p>
                      <a:pPr algn="ctr" fontAlgn="b"/>
                      <a:r>
                        <a:rPr lang="en-US" sz="1000" b="0" i="0" u="none" strike="noStrike">
                          <a:effectLst/>
                          <a:latin typeface="+mj-lt"/>
                        </a:rPr>
                        <a:t>2.96</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37%</a:t>
                      </a:r>
                    </a:p>
                  </a:txBody>
                  <a:tcPr marL="9525" marR="9525" marT="9525" marB="0" anchor="ctr"/>
                </a:tc>
                <a:tc>
                  <a:txBody>
                    <a:bodyPr/>
                    <a:lstStyle/>
                    <a:p>
                      <a:pPr algn="ctr" fontAlgn="b"/>
                      <a:r>
                        <a:rPr lang="en-US" sz="1000" b="0" i="0" u="none" strike="noStrike">
                          <a:effectLst/>
                          <a:latin typeface="+mj-lt"/>
                        </a:rPr>
                        <a:t>3.00</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41%</a:t>
                      </a:r>
                    </a:p>
                  </a:txBody>
                  <a:tcPr marL="9525" marR="9525" marT="9525" marB="0" anchor="ctr"/>
                </a:tc>
                <a:tc>
                  <a:txBody>
                    <a:bodyPr/>
                    <a:lstStyle/>
                    <a:p>
                      <a:pPr algn="ctr" fontAlgn="b"/>
                      <a:r>
                        <a:rPr lang="en-US" sz="1000" b="0" i="0" u="none" strike="noStrike">
                          <a:effectLst/>
                          <a:latin typeface="+mj-lt"/>
                        </a:rPr>
                        <a:t>2.92</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33%</a:t>
                      </a:r>
                    </a:p>
                  </a:txBody>
                  <a:tcPr marL="9525" marR="9525" marT="9525" marB="0" anchor="ctr"/>
                </a:tc>
                <a:tc>
                  <a:txBody>
                    <a:bodyPr/>
                    <a:lstStyle/>
                    <a:p>
                      <a:pPr algn="ctr" fontAlgn="b"/>
                      <a:r>
                        <a:rPr lang="en-US" sz="1000" b="0" i="0" u="none" strike="noStrike">
                          <a:effectLst/>
                          <a:latin typeface="+mj-lt"/>
                        </a:rPr>
                        <a:t>2.79</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28%</a:t>
                      </a:r>
                    </a:p>
                  </a:txBody>
                  <a:tcPr marL="9525" marR="9525" marT="9525" marB="0" anchor="ctr"/>
                </a:tc>
                <a:tc>
                  <a:txBody>
                    <a:bodyPr/>
                    <a:lstStyle/>
                    <a:p>
                      <a:pPr algn="ctr" fontAlgn="b"/>
                      <a:r>
                        <a:rPr lang="en-US" sz="1000" b="0" i="0" u="none" strike="noStrike">
                          <a:effectLst/>
                          <a:latin typeface="+mj-lt"/>
                        </a:rPr>
                        <a:t>2.82</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28%</a:t>
                      </a:r>
                    </a:p>
                  </a:txBody>
                  <a:tcPr marL="9525" marR="9525" marT="9525" marB="0" anchor="ctr"/>
                </a:tc>
                <a:tc>
                  <a:txBody>
                    <a:bodyPr/>
                    <a:lstStyle/>
                    <a:p>
                      <a:pPr algn="ctr" fontAlgn="b"/>
                      <a:r>
                        <a:rPr lang="en-US" sz="1000" b="0" i="0" u="none" strike="noStrike">
                          <a:effectLst/>
                          <a:latin typeface="+mj-lt"/>
                        </a:rPr>
                        <a:t>2.89</a:t>
                      </a:r>
                    </a:p>
                  </a:txBody>
                  <a:tcPr marL="9525" marR="9525" marT="9525" marB="0" anchor="ctr">
                    <a:solidFill>
                      <a:schemeClr val="tx2">
                        <a:lumMod val="40000"/>
                        <a:lumOff val="60000"/>
                      </a:schemeClr>
                    </a:solidFill>
                  </a:tcPr>
                </a:tc>
                <a:tc>
                  <a:txBody>
                    <a:bodyPr/>
                    <a:lstStyle/>
                    <a:p>
                      <a:pPr algn="ctr" fontAlgn="b"/>
                      <a:r>
                        <a:rPr lang="en-US" sz="1000" b="0" i="0" u="none" strike="noStrike" dirty="0">
                          <a:effectLst/>
                          <a:latin typeface="+mj-lt"/>
                        </a:rPr>
                        <a:t>31%</a:t>
                      </a:r>
                    </a:p>
                  </a:txBody>
                  <a:tcPr marL="9525" marR="9525" marT="9525" marB="0" anchor="ctr"/>
                </a:tc>
                <a:extLst>
                  <a:ext uri="{0D108BD9-81ED-4DB2-BD59-A6C34878D82A}">
                    <a16:rowId xmlns:a16="http://schemas.microsoft.com/office/drawing/2014/main" val="2524068375"/>
                  </a:ext>
                </a:extLst>
              </a:tr>
            </a:tbl>
          </a:graphicData>
        </a:graphic>
      </p:graphicFrame>
    </p:spTree>
    <p:extLst>
      <p:ext uri="{BB962C8B-B14F-4D97-AF65-F5344CB8AC3E}">
        <p14:creationId xmlns:p14="http://schemas.microsoft.com/office/powerpoint/2010/main" val="1196137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Percentage at/above mean by grade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51119926"/>
              </p:ext>
            </p:extLst>
          </p:nvPr>
        </p:nvGraphicFramePr>
        <p:xfrm>
          <a:off x="228600" y="1600200"/>
          <a:ext cx="8686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9841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245"/>
            <a:ext cx="9144000" cy="1630362"/>
          </a:xfrm>
        </p:spPr>
        <p:txBody>
          <a:bodyPr>
            <a:noAutofit/>
          </a:bodyPr>
          <a:lstStyle/>
          <a:p>
            <a:r>
              <a:rPr lang="en-US" sz="4000" b="1" dirty="0"/>
              <a:t>Index mean by subgroup</a:t>
            </a:r>
            <a:br>
              <a:rPr lang="en-US" sz="4000" b="1" dirty="0"/>
            </a:br>
            <a:r>
              <a:rPr lang="en-US" sz="2800" i="1" dirty="0"/>
              <a:t>Always (4), Usually (3), Sometimes (2), Never (1)</a:t>
            </a:r>
            <a:br>
              <a:rPr lang="en-US" sz="4000" b="1" dirty="0"/>
            </a:br>
            <a:br>
              <a:rPr lang="en-US" sz="1800" b="1" dirty="0"/>
            </a:br>
            <a:r>
              <a:rPr lang="en-US" sz="2800" b="1" dirty="0"/>
              <a:t>All students index mean: 3.03</a:t>
            </a:r>
            <a:endParaRPr lang="en-US" sz="4000" b="1" dirty="0"/>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914112" rIns="685584"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200" b="1" i="0" u="none" strike="noStrike" cap="none" normalizeH="0" baseline="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0" y="6096009"/>
            <a:ext cx="9144000" cy="388696"/>
          </a:xfrm>
          <a:prstGeom prst="rect">
            <a:avLst/>
          </a:prstGeom>
        </p:spPr>
        <p:txBody>
          <a:bodyPr wrap="square">
            <a:spAutoFit/>
          </a:bodyPr>
          <a:lstStyle/>
          <a:p>
            <a:pPr algn="ct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Note:  Subgroup results not reported when sample size is &lt;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1213009"/>
              </p:ext>
            </p:extLst>
          </p:nvPr>
        </p:nvGraphicFramePr>
        <p:xfrm>
          <a:off x="762000" y="2784408"/>
          <a:ext cx="2523892" cy="2985121"/>
        </p:xfrm>
        <a:graphic>
          <a:graphicData uri="http://schemas.openxmlformats.org/drawingml/2006/table">
            <a:tbl>
              <a:tblPr firstRow="1">
                <a:tableStyleId>{5C22544A-7EE6-4342-B048-85BDC9FD1C3A}</a:tableStyleId>
              </a:tblPr>
              <a:tblGrid>
                <a:gridCol w="1388141">
                  <a:extLst>
                    <a:ext uri="{9D8B030D-6E8A-4147-A177-3AD203B41FA5}">
                      <a16:colId xmlns:a16="http://schemas.microsoft.com/office/drawing/2014/main" val="2223548508"/>
                    </a:ext>
                  </a:extLst>
                </a:gridCol>
                <a:gridCol w="1135751">
                  <a:extLst>
                    <a:ext uri="{9D8B030D-6E8A-4147-A177-3AD203B41FA5}">
                      <a16:colId xmlns:a16="http://schemas.microsoft.com/office/drawing/2014/main" val="359431437"/>
                    </a:ext>
                  </a:extLst>
                </a:gridCol>
              </a:tblGrid>
              <a:tr h="613965">
                <a:tc>
                  <a:txBody>
                    <a:bodyPr/>
                    <a:lstStyle/>
                    <a:p>
                      <a:pPr marL="0" marR="0" algn="l">
                        <a:lnSpc>
                          <a:spcPct val="107000"/>
                        </a:lnSpc>
                        <a:spcBef>
                          <a:spcPts val="0"/>
                        </a:spcBef>
                        <a:spcAft>
                          <a:spcPts val="0"/>
                        </a:spcAft>
                      </a:pPr>
                      <a:r>
                        <a:rPr lang="en-US" sz="1600" dirty="0">
                          <a:effectLst/>
                        </a:rPr>
                        <a:t>Ethnicity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a:t>
                      </a:r>
                      <a:r>
                        <a:rPr lang="en-US" sz="1600" baseline="0" dirty="0">
                          <a:effectLst/>
                        </a:rPr>
                        <a:t>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279964">
                <a:tc>
                  <a:txBody>
                    <a:bodyPr/>
                    <a:lstStyle/>
                    <a:p>
                      <a:pPr algn="l" fontAlgn="b"/>
                      <a:r>
                        <a:rPr lang="en-US" sz="1600" b="0" i="0" u="none" strike="noStrike" dirty="0">
                          <a:effectLst/>
                          <a:latin typeface="+mj-lt"/>
                        </a:rPr>
                        <a:t>White</a:t>
                      </a:r>
                    </a:p>
                  </a:txBody>
                  <a:tcPr marL="9525" marR="9525" marT="9525" marB="0" anchor="ctr"/>
                </a:tc>
                <a:tc>
                  <a:txBody>
                    <a:bodyPr/>
                    <a:lstStyle/>
                    <a:p>
                      <a:pPr algn="ctr" fontAlgn="b"/>
                      <a:r>
                        <a:rPr lang="en-US" sz="1600" b="0" i="0" u="none" strike="noStrike" dirty="0">
                          <a:effectLst/>
                          <a:latin typeface="+mj-lt"/>
                        </a:rPr>
                        <a:t>3.02</a:t>
                      </a:r>
                    </a:p>
                  </a:txBody>
                  <a:tcPr marL="9525" marR="9525" marT="9525" marB="0" anchor="ctr"/>
                </a:tc>
                <a:extLst>
                  <a:ext uri="{0D108BD9-81ED-4DB2-BD59-A6C34878D82A}">
                    <a16:rowId xmlns:a16="http://schemas.microsoft.com/office/drawing/2014/main" val="3557938959"/>
                  </a:ext>
                </a:extLst>
              </a:tr>
              <a:tr h="279964">
                <a:tc>
                  <a:txBody>
                    <a:bodyPr/>
                    <a:lstStyle/>
                    <a:p>
                      <a:pPr algn="l" fontAlgn="b"/>
                      <a:r>
                        <a:rPr lang="en-US" sz="1600" b="0" i="0" u="none" strike="noStrike" dirty="0">
                          <a:effectLst/>
                          <a:latin typeface="+mj-lt"/>
                        </a:rPr>
                        <a:t>American Indian or Alaskan Native</a:t>
                      </a:r>
                    </a:p>
                  </a:txBody>
                  <a:tcPr marL="9525" marR="9525" marT="9525" marB="0" anchor="ctr"/>
                </a:tc>
                <a:tc>
                  <a:txBody>
                    <a:bodyPr/>
                    <a:lstStyle/>
                    <a:p>
                      <a:pPr algn="ctr" fontAlgn="b"/>
                      <a:r>
                        <a:rPr lang="en-US" sz="1600" b="0" i="0" u="none" strike="noStrike" dirty="0">
                          <a:effectLst/>
                          <a:latin typeface="+mj-lt"/>
                        </a:rPr>
                        <a:t>2.65</a:t>
                      </a:r>
                    </a:p>
                  </a:txBody>
                  <a:tcPr marL="9525" marR="9525" marT="9525" marB="0" anchor="ctr"/>
                </a:tc>
                <a:extLst>
                  <a:ext uri="{0D108BD9-81ED-4DB2-BD59-A6C34878D82A}">
                    <a16:rowId xmlns:a16="http://schemas.microsoft.com/office/drawing/2014/main" val="2260787444"/>
                  </a:ext>
                </a:extLst>
              </a:tr>
              <a:tr h="572978">
                <a:tc>
                  <a:txBody>
                    <a:bodyPr/>
                    <a:lstStyle/>
                    <a:p>
                      <a:pPr algn="l" fontAlgn="b"/>
                      <a:r>
                        <a:rPr lang="en-US" sz="1600" b="0" i="0" u="none" strike="noStrike" dirty="0">
                          <a:effectLst/>
                          <a:latin typeface="+mj-lt"/>
                        </a:rPr>
                        <a:t>Hispanic</a:t>
                      </a:r>
                    </a:p>
                  </a:txBody>
                  <a:tcPr marL="9525" marR="9525" marT="9525" marB="0" anchor="ctr"/>
                </a:tc>
                <a:tc>
                  <a:txBody>
                    <a:bodyPr/>
                    <a:lstStyle/>
                    <a:p>
                      <a:pPr algn="ctr" fontAlgn="b"/>
                      <a:r>
                        <a:rPr lang="en-US" sz="1600" b="0" i="0" u="none" strike="noStrike" dirty="0">
                          <a:effectLst/>
                          <a:latin typeface="+mj-lt"/>
                        </a:rPr>
                        <a:t>3.11</a:t>
                      </a:r>
                    </a:p>
                  </a:txBody>
                  <a:tcPr marL="9525" marR="9525" marT="9525" marB="0" anchor="ctr"/>
                </a:tc>
                <a:extLst>
                  <a:ext uri="{0D108BD9-81ED-4DB2-BD59-A6C34878D82A}">
                    <a16:rowId xmlns:a16="http://schemas.microsoft.com/office/drawing/2014/main" val="3124243469"/>
                  </a:ext>
                </a:extLst>
              </a:tr>
              <a:tr h="279964">
                <a:tc>
                  <a:txBody>
                    <a:bodyPr/>
                    <a:lstStyle/>
                    <a:p>
                      <a:pPr algn="l" fontAlgn="b"/>
                      <a:r>
                        <a:rPr lang="en-US" sz="1600" b="0" i="0" u="none" strike="noStrike" dirty="0">
                          <a:effectLst/>
                          <a:latin typeface="+mj-lt"/>
                        </a:rPr>
                        <a:t>Asian</a:t>
                      </a:r>
                    </a:p>
                  </a:txBody>
                  <a:tcPr marL="9525" marR="9525" marT="9525" marB="0" anchor="ctr"/>
                </a:tc>
                <a:tc>
                  <a:txBody>
                    <a:bodyPr/>
                    <a:lstStyle/>
                    <a:p>
                      <a:pPr algn="ctr" fontAlgn="b"/>
                      <a:r>
                        <a:rPr lang="en-US" sz="1600" b="0" i="0" u="none" strike="noStrike" dirty="0">
                          <a:effectLst/>
                          <a:latin typeface="+mj-lt"/>
                        </a:rPr>
                        <a:t>3.12</a:t>
                      </a:r>
                    </a:p>
                  </a:txBody>
                  <a:tcPr marL="9525" marR="9525" marT="9525" marB="0" anchor="ctr"/>
                </a:tc>
                <a:extLst>
                  <a:ext uri="{0D108BD9-81ED-4DB2-BD59-A6C34878D82A}">
                    <a16:rowId xmlns:a16="http://schemas.microsoft.com/office/drawing/2014/main" val="3854185822"/>
                  </a:ext>
                </a:extLst>
              </a:tr>
              <a:tr h="279964">
                <a:tc>
                  <a:txBody>
                    <a:bodyPr/>
                    <a:lstStyle/>
                    <a:p>
                      <a:pPr algn="l" fontAlgn="b"/>
                      <a:r>
                        <a:rPr lang="en-US" sz="1600" b="0" i="0" u="none" strike="noStrike" dirty="0">
                          <a:effectLst/>
                          <a:latin typeface="+mj-lt"/>
                        </a:rPr>
                        <a:t>Black or African American</a:t>
                      </a:r>
                    </a:p>
                  </a:txBody>
                  <a:tcPr marL="9525" marR="9525" marT="9525" marB="0" anchor="ctr"/>
                </a:tc>
                <a:tc>
                  <a:txBody>
                    <a:bodyPr/>
                    <a:lstStyle/>
                    <a:p>
                      <a:pPr algn="ctr" fontAlgn="b"/>
                      <a:r>
                        <a:rPr lang="en-US" sz="1600" b="0" i="0" u="none" strike="noStrike" dirty="0">
                          <a:effectLst/>
                          <a:latin typeface="+mj-lt"/>
                        </a:rPr>
                        <a:t>2.91</a:t>
                      </a:r>
                    </a:p>
                  </a:txBody>
                  <a:tcPr marL="9525" marR="9525" marT="9525" marB="0" anchor="ctr"/>
                </a:tc>
                <a:extLst>
                  <a:ext uri="{0D108BD9-81ED-4DB2-BD59-A6C34878D82A}">
                    <a16:rowId xmlns:a16="http://schemas.microsoft.com/office/drawing/2014/main" val="3973636874"/>
                  </a:ext>
                </a:extLst>
              </a:tr>
            </a:tbl>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1488486209"/>
              </p:ext>
            </p:extLst>
          </p:nvPr>
        </p:nvGraphicFramePr>
        <p:xfrm>
          <a:off x="3505200" y="2064325"/>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Sp</a:t>
                      </a:r>
                      <a:r>
                        <a:rPr lang="en-US" sz="1600" baseline="0" dirty="0">
                          <a:effectLst/>
                        </a:rPr>
                        <a:t>ecial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2.90</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3.04</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1" name="Content Placeholder 8"/>
          <p:cNvGraphicFramePr>
            <a:graphicFrameLocks/>
          </p:cNvGraphicFramePr>
          <p:nvPr>
            <p:extLst>
              <p:ext uri="{D42A27DB-BD31-4B8C-83A1-F6EECF244321}">
                <p14:modId xmlns:p14="http://schemas.microsoft.com/office/powerpoint/2010/main" val="1102785970"/>
              </p:ext>
            </p:extLst>
          </p:nvPr>
        </p:nvGraphicFramePr>
        <p:xfrm>
          <a:off x="3505200" y="3231368"/>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Gifted/ Talented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3.17</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3.02</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2" name="Content Placeholder 8"/>
          <p:cNvGraphicFramePr>
            <a:graphicFrameLocks/>
          </p:cNvGraphicFramePr>
          <p:nvPr>
            <p:extLst>
              <p:ext uri="{D42A27DB-BD31-4B8C-83A1-F6EECF244321}">
                <p14:modId xmlns:p14="http://schemas.microsoft.com/office/powerpoint/2010/main" val="1020264685"/>
              </p:ext>
            </p:extLst>
          </p:nvPr>
        </p:nvGraphicFramePr>
        <p:xfrm>
          <a:off x="5858108" y="2784408"/>
          <a:ext cx="2133600" cy="1304609"/>
        </p:xfrm>
        <a:graphic>
          <a:graphicData uri="http://schemas.openxmlformats.org/drawingml/2006/table">
            <a:tbl>
              <a:tblPr firstRow="1">
                <a:tableStyleId>{5C22544A-7EE6-4342-B048-85BDC9FD1C3A}</a:tableStyleId>
              </a:tblPr>
              <a:tblGrid>
                <a:gridCol w="1295400">
                  <a:extLst>
                    <a:ext uri="{9D8B030D-6E8A-4147-A177-3AD203B41FA5}">
                      <a16:colId xmlns:a16="http://schemas.microsoft.com/office/drawing/2014/main" val="2223548508"/>
                    </a:ext>
                  </a:extLst>
                </a:gridCol>
                <a:gridCol w="838200">
                  <a:extLst>
                    <a:ext uri="{9D8B030D-6E8A-4147-A177-3AD203B41FA5}">
                      <a16:colId xmlns:a16="http://schemas.microsoft.com/office/drawing/2014/main" val="359431437"/>
                    </a:ext>
                  </a:extLst>
                </a:gridCol>
              </a:tblGrid>
              <a:tr h="474058">
                <a:tc>
                  <a:txBody>
                    <a:bodyPr/>
                    <a:lstStyle/>
                    <a:p>
                      <a:pPr marL="0" marR="0" algn="ctr">
                        <a:lnSpc>
                          <a:spcPct val="107000"/>
                        </a:lnSpc>
                        <a:spcBef>
                          <a:spcPts val="0"/>
                        </a:spcBef>
                        <a:spcAft>
                          <a:spcPts val="0"/>
                        </a:spcAft>
                      </a:pPr>
                      <a:r>
                        <a:rPr lang="en-US" sz="1600" dirty="0">
                          <a:effectLst/>
                        </a:rPr>
                        <a:t>English Language Learner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3.35</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3.01</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3" name="Content Placeholder 8"/>
          <p:cNvGraphicFramePr>
            <a:graphicFrameLocks/>
          </p:cNvGraphicFramePr>
          <p:nvPr>
            <p:extLst>
              <p:ext uri="{D42A27DB-BD31-4B8C-83A1-F6EECF244321}">
                <p14:modId xmlns:p14="http://schemas.microsoft.com/office/powerpoint/2010/main" val="4252017474"/>
              </p:ext>
            </p:extLst>
          </p:nvPr>
        </p:nvGraphicFramePr>
        <p:xfrm>
          <a:off x="5858108" y="4240193"/>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Residency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3.03</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Choice</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2.90</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4" name="Content Placeholder 8"/>
          <p:cNvGraphicFramePr>
            <a:graphicFrameLocks/>
          </p:cNvGraphicFramePr>
          <p:nvPr>
            <p:extLst>
              <p:ext uri="{D42A27DB-BD31-4B8C-83A1-F6EECF244321}">
                <p14:modId xmlns:p14="http://schemas.microsoft.com/office/powerpoint/2010/main" val="1974775143"/>
              </p:ext>
            </p:extLst>
          </p:nvPr>
        </p:nvGraphicFramePr>
        <p:xfrm>
          <a:off x="3505200" y="4386500"/>
          <a:ext cx="2133600" cy="1565529"/>
        </p:xfrm>
        <a:graphic>
          <a:graphicData uri="http://schemas.openxmlformats.org/drawingml/2006/table">
            <a:tbl>
              <a:tblPr firstRow="1">
                <a:tableStyleId>{5C22544A-7EE6-4342-B048-85BDC9FD1C3A}</a:tableStyleId>
              </a:tblPr>
              <a:tblGrid>
                <a:gridCol w="1143000">
                  <a:extLst>
                    <a:ext uri="{9D8B030D-6E8A-4147-A177-3AD203B41FA5}">
                      <a16:colId xmlns:a16="http://schemas.microsoft.com/office/drawing/2014/main" val="2223548508"/>
                    </a:ext>
                  </a:extLst>
                </a:gridCol>
                <a:gridCol w="99060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Lunch Status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Free/ Reduced</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3.01</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Not</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free/ reduced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3.04</a:t>
                      </a:r>
                    </a:p>
                  </a:txBody>
                  <a:tcPr marL="68580" marR="68580" marT="0" marB="0" anchor="ctr"/>
                </a:tc>
                <a:extLst>
                  <a:ext uri="{0D108BD9-81ED-4DB2-BD59-A6C34878D82A}">
                    <a16:rowId xmlns:a16="http://schemas.microsoft.com/office/drawing/2014/main" val="2260787444"/>
                  </a:ext>
                </a:extLst>
              </a:tr>
            </a:tbl>
          </a:graphicData>
        </a:graphic>
      </p:graphicFrame>
    </p:spTree>
    <p:extLst>
      <p:ext uri="{BB962C8B-B14F-4D97-AF65-F5344CB8AC3E}">
        <p14:creationId xmlns:p14="http://schemas.microsoft.com/office/powerpoint/2010/main" val="641974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02535"/>
            <a:ext cx="9144000" cy="1470025"/>
          </a:xfrm>
        </p:spPr>
        <p:txBody>
          <a:bodyPr>
            <a:noAutofit/>
          </a:bodyPr>
          <a:lstStyle/>
          <a:p>
            <a:r>
              <a:rPr lang="en-US" b="1" dirty="0"/>
              <a:t>Drive</a:t>
            </a:r>
            <a:br>
              <a:rPr lang="en-US" b="1" dirty="0"/>
            </a:br>
            <a:r>
              <a:rPr lang="en-US" sz="2000" dirty="0"/>
              <a:t>The student has the courage and resolve (grit) to see tasks through to completion despite setbacks and obstacles.  They challenge themselves to higher level thinking by taking more challenging courses and having exposure to a higher level of rigor. </a:t>
            </a:r>
            <a:endParaRPr lang="en-US" sz="3200" b="1" i="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047807" y="1295400"/>
            <a:ext cx="1048385" cy="1024255"/>
          </a:xfrm>
          <a:prstGeom prst="rect">
            <a:avLst/>
          </a:prstGeom>
          <a:noFill/>
        </p:spPr>
      </p:pic>
    </p:spTree>
    <p:extLst>
      <p:ext uri="{BB962C8B-B14F-4D97-AF65-F5344CB8AC3E}">
        <p14:creationId xmlns:p14="http://schemas.microsoft.com/office/powerpoint/2010/main" val="615399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t>Index Response Items</a:t>
            </a:r>
            <a:br>
              <a:rPr lang="en-US" sz="4000" b="1" dirty="0"/>
            </a:br>
            <a:r>
              <a:rPr lang="en-US" sz="3100" i="1" dirty="0"/>
              <a:t>Always (4), Usually (3), Sometimes (2), Never (1)</a:t>
            </a:r>
            <a:endParaRPr lang="en-US" sz="400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2636470"/>
              </p:ext>
            </p:extLst>
          </p:nvPr>
        </p:nvGraphicFramePr>
        <p:xfrm>
          <a:off x="0" y="1524000"/>
          <a:ext cx="91440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6048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t>Index mean and percentage at/above mean </a:t>
            </a:r>
            <a:br>
              <a:rPr lang="en-US" sz="4000" b="1" dirty="0"/>
            </a:br>
            <a:r>
              <a:rPr lang="en-US" sz="4000" b="1" dirty="0"/>
              <a:t>by grade and gender</a:t>
            </a:r>
            <a:br>
              <a:rPr lang="en-US" sz="4000" b="1" dirty="0"/>
            </a:br>
            <a:r>
              <a:rPr lang="en-US" sz="3100" i="1" dirty="0">
                <a:solidFill>
                  <a:prstClr val="black"/>
                </a:solidFill>
              </a:rPr>
              <a:t>Always (4), Usually (3), Sometimes (2), Never (1)</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4525415"/>
              </p:ext>
            </p:extLst>
          </p:nvPr>
        </p:nvGraphicFramePr>
        <p:xfrm>
          <a:off x="-2" y="1828800"/>
          <a:ext cx="9144007" cy="5029200"/>
        </p:xfrm>
        <a:graphic>
          <a:graphicData uri="http://schemas.openxmlformats.org/drawingml/2006/table">
            <a:tbl>
              <a:tblPr firstRow="1" lastRow="1">
                <a:tableStyleId>{5C22544A-7EE6-4342-B048-85BDC9FD1C3A}</a:tableStyleId>
              </a:tblPr>
              <a:tblGrid>
                <a:gridCol w="857707">
                  <a:extLst>
                    <a:ext uri="{9D8B030D-6E8A-4147-A177-3AD203B41FA5}">
                      <a16:colId xmlns:a16="http://schemas.microsoft.com/office/drawing/2014/main" val="3809468100"/>
                    </a:ext>
                  </a:extLst>
                </a:gridCol>
                <a:gridCol w="460350">
                  <a:extLst>
                    <a:ext uri="{9D8B030D-6E8A-4147-A177-3AD203B41FA5}">
                      <a16:colId xmlns:a16="http://schemas.microsoft.com/office/drawing/2014/main" val="98051671"/>
                    </a:ext>
                  </a:extLst>
                </a:gridCol>
                <a:gridCol w="460350">
                  <a:extLst>
                    <a:ext uri="{9D8B030D-6E8A-4147-A177-3AD203B41FA5}">
                      <a16:colId xmlns:a16="http://schemas.microsoft.com/office/drawing/2014/main" val="3189490162"/>
                    </a:ext>
                  </a:extLst>
                </a:gridCol>
                <a:gridCol w="460350">
                  <a:extLst>
                    <a:ext uri="{9D8B030D-6E8A-4147-A177-3AD203B41FA5}">
                      <a16:colId xmlns:a16="http://schemas.microsoft.com/office/drawing/2014/main" val="149851969"/>
                    </a:ext>
                  </a:extLst>
                </a:gridCol>
                <a:gridCol w="460350">
                  <a:extLst>
                    <a:ext uri="{9D8B030D-6E8A-4147-A177-3AD203B41FA5}">
                      <a16:colId xmlns:a16="http://schemas.microsoft.com/office/drawing/2014/main" val="476932258"/>
                    </a:ext>
                  </a:extLst>
                </a:gridCol>
                <a:gridCol w="460350">
                  <a:extLst>
                    <a:ext uri="{9D8B030D-6E8A-4147-A177-3AD203B41FA5}">
                      <a16:colId xmlns:a16="http://schemas.microsoft.com/office/drawing/2014/main" val="2414857605"/>
                    </a:ext>
                  </a:extLst>
                </a:gridCol>
                <a:gridCol w="460350">
                  <a:extLst>
                    <a:ext uri="{9D8B030D-6E8A-4147-A177-3AD203B41FA5}">
                      <a16:colId xmlns:a16="http://schemas.microsoft.com/office/drawing/2014/main" val="4258709173"/>
                    </a:ext>
                  </a:extLst>
                </a:gridCol>
                <a:gridCol w="460350">
                  <a:extLst>
                    <a:ext uri="{9D8B030D-6E8A-4147-A177-3AD203B41FA5}">
                      <a16:colId xmlns:a16="http://schemas.microsoft.com/office/drawing/2014/main" val="1220489696"/>
                    </a:ext>
                  </a:extLst>
                </a:gridCol>
                <a:gridCol w="460350">
                  <a:extLst>
                    <a:ext uri="{9D8B030D-6E8A-4147-A177-3AD203B41FA5}">
                      <a16:colId xmlns:a16="http://schemas.microsoft.com/office/drawing/2014/main" val="1267417354"/>
                    </a:ext>
                  </a:extLst>
                </a:gridCol>
                <a:gridCol w="460350">
                  <a:extLst>
                    <a:ext uri="{9D8B030D-6E8A-4147-A177-3AD203B41FA5}">
                      <a16:colId xmlns:a16="http://schemas.microsoft.com/office/drawing/2014/main" val="4177529304"/>
                    </a:ext>
                  </a:extLst>
                </a:gridCol>
                <a:gridCol w="460350">
                  <a:extLst>
                    <a:ext uri="{9D8B030D-6E8A-4147-A177-3AD203B41FA5}">
                      <a16:colId xmlns:a16="http://schemas.microsoft.com/office/drawing/2014/main" val="746429454"/>
                    </a:ext>
                  </a:extLst>
                </a:gridCol>
                <a:gridCol w="460350">
                  <a:extLst>
                    <a:ext uri="{9D8B030D-6E8A-4147-A177-3AD203B41FA5}">
                      <a16:colId xmlns:a16="http://schemas.microsoft.com/office/drawing/2014/main" val="812120881"/>
                    </a:ext>
                  </a:extLst>
                </a:gridCol>
                <a:gridCol w="460350">
                  <a:extLst>
                    <a:ext uri="{9D8B030D-6E8A-4147-A177-3AD203B41FA5}">
                      <a16:colId xmlns:a16="http://schemas.microsoft.com/office/drawing/2014/main" val="2901910745"/>
                    </a:ext>
                  </a:extLst>
                </a:gridCol>
                <a:gridCol w="460350">
                  <a:extLst>
                    <a:ext uri="{9D8B030D-6E8A-4147-A177-3AD203B41FA5}">
                      <a16:colId xmlns:a16="http://schemas.microsoft.com/office/drawing/2014/main" val="2039106510"/>
                    </a:ext>
                  </a:extLst>
                </a:gridCol>
                <a:gridCol w="460350">
                  <a:extLst>
                    <a:ext uri="{9D8B030D-6E8A-4147-A177-3AD203B41FA5}">
                      <a16:colId xmlns:a16="http://schemas.microsoft.com/office/drawing/2014/main" val="2263867731"/>
                    </a:ext>
                  </a:extLst>
                </a:gridCol>
                <a:gridCol w="460350">
                  <a:extLst>
                    <a:ext uri="{9D8B030D-6E8A-4147-A177-3AD203B41FA5}">
                      <a16:colId xmlns:a16="http://schemas.microsoft.com/office/drawing/2014/main" val="844389571"/>
                    </a:ext>
                  </a:extLst>
                </a:gridCol>
                <a:gridCol w="460350">
                  <a:extLst>
                    <a:ext uri="{9D8B030D-6E8A-4147-A177-3AD203B41FA5}">
                      <a16:colId xmlns:a16="http://schemas.microsoft.com/office/drawing/2014/main" val="3674266961"/>
                    </a:ext>
                  </a:extLst>
                </a:gridCol>
                <a:gridCol w="460350">
                  <a:extLst>
                    <a:ext uri="{9D8B030D-6E8A-4147-A177-3AD203B41FA5}">
                      <a16:colId xmlns:a16="http://schemas.microsoft.com/office/drawing/2014/main" val="2543301821"/>
                    </a:ext>
                  </a:extLst>
                </a:gridCol>
                <a:gridCol w="460350">
                  <a:extLst>
                    <a:ext uri="{9D8B030D-6E8A-4147-A177-3AD203B41FA5}">
                      <a16:colId xmlns:a16="http://schemas.microsoft.com/office/drawing/2014/main" val="3644487110"/>
                    </a:ext>
                  </a:extLst>
                </a:gridCol>
              </a:tblGrid>
              <a:tr h="1161678">
                <a:tc>
                  <a:txBody>
                    <a:bodyPr/>
                    <a:lstStyle/>
                    <a:p>
                      <a:pPr marL="0" marR="0">
                        <a:lnSpc>
                          <a:spcPct val="107000"/>
                        </a:lnSpc>
                        <a:spcBef>
                          <a:spcPts val="0"/>
                        </a:spcBef>
                        <a:spcAft>
                          <a:spcPts val="0"/>
                        </a:spcAft>
                      </a:pPr>
                      <a:r>
                        <a:rPr lang="en-US" sz="11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tc>
                <a:tc gridSpan="2">
                  <a:txBody>
                    <a:bodyPr/>
                    <a:lstStyle/>
                    <a:p>
                      <a:pPr marL="0" marR="0" algn="ctr">
                        <a:lnSpc>
                          <a:spcPct val="107000"/>
                        </a:lnSpc>
                        <a:spcBef>
                          <a:spcPts val="0"/>
                        </a:spcBef>
                        <a:spcAft>
                          <a:spcPts val="0"/>
                        </a:spcAft>
                      </a:pPr>
                      <a:r>
                        <a:rPr lang="en-US" sz="2000" dirty="0">
                          <a:effectLst/>
                        </a:rPr>
                        <a:t>4</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5</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6</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7</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8</a:t>
                      </a:r>
                      <a:r>
                        <a:rPr lang="en-US" sz="2000" baseline="30000" dirty="0">
                          <a:effectLst/>
                        </a:rPr>
                        <a:t>TH</a:t>
                      </a:r>
                      <a:r>
                        <a:rPr lang="en-US" sz="2000" dirty="0">
                          <a:effectLst/>
                        </a:rPr>
                        <a:t> </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9</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10</a:t>
                      </a:r>
                      <a:r>
                        <a:rPr lang="en-US" sz="2000" baseline="30000" dirty="0">
                          <a:effectLst/>
                        </a:rPr>
                        <a:t>TH</a:t>
                      </a:r>
                      <a:r>
                        <a:rPr lang="en-US" sz="2000" dirty="0">
                          <a:effectLst/>
                        </a:rPr>
                        <a:t> </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11</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12</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extLst>
                  <a:ext uri="{0D108BD9-81ED-4DB2-BD59-A6C34878D82A}">
                    <a16:rowId xmlns:a16="http://schemas.microsoft.com/office/drawing/2014/main" val="58567978"/>
                  </a:ext>
                </a:extLst>
              </a:tr>
              <a:tr h="911007">
                <a:tc>
                  <a:txBody>
                    <a:bodyPr/>
                    <a:lstStyle/>
                    <a:p>
                      <a:pPr marL="0" marR="0">
                        <a:lnSpc>
                          <a:spcPct val="107000"/>
                        </a:lnSpc>
                        <a:spcBef>
                          <a:spcPts val="0"/>
                        </a:spcBef>
                        <a:spcAft>
                          <a:spcPts val="0"/>
                        </a:spcAft>
                      </a:pPr>
                      <a:r>
                        <a:rPr lang="en-US" sz="10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extLst>
                  <a:ext uri="{0D108BD9-81ED-4DB2-BD59-A6C34878D82A}">
                    <a16:rowId xmlns:a16="http://schemas.microsoft.com/office/drawing/2014/main" val="558219542"/>
                  </a:ext>
                </a:extLst>
              </a:tr>
              <a:tr h="985505">
                <a:tc>
                  <a:txBody>
                    <a:bodyPr/>
                    <a:lstStyle/>
                    <a:p>
                      <a:pPr marL="0" marR="0">
                        <a:lnSpc>
                          <a:spcPct val="107000"/>
                        </a:lnSpc>
                        <a:spcBef>
                          <a:spcPts val="0"/>
                        </a:spcBef>
                        <a:spcAft>
                          <a:spcPts val="0"/>
                        </a:spcAft>
                      </a:pPr>
                      <a:r>
                        <a:rPr lang="en-US" sz="1200" b="1" dirty="0">
                          <a:effectLst/>
                        </a:rPr>
                        <a:t>MALE</a:t>
                      </a:r>
                      <a:endParaRPr lang="en-US" sz="12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000" b="0" i="0" u="none" strike="noStrike" dirty="0">
                          <a:effectLst/>
                          <a:latin typeface="+mj-lt"/>
                        </a:rPr>
                        <a:t>3.01</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34%</a:t>
                      </a:r>
                    </a:p>
                  </a:txBody>
                  <a:tcPr marL="9525" marR="9525" marT="9525" marB="0" anchor="ctr"/>
                </a:tc>
                <a:tc>
                  <a:txBody>
                    <a:bodyPr/>
                    <a:lstStyle/>
                    <a:p>
                      <a:pPr algn="ctr" fontAlgn="b"/>
                      <a:r>
                        <a:rPr lang="en-US" sz="1000" b="0" i="0" u="none" strike="noStrike">
                          <a:effectLst/>
                          <a:latin typeface="+mj-lt"/>
                        </a:rPr>
                        <a:t>3.12</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41%</a:t>
                      </a:r>
                    </a:p>
                  </a:txBody>
                  <a:tcPr marL="9525" marR="9525" marT="9525" marB="0" anchor="ctr"/>
                </a:tc>
                <a:tc>
                  <a:txBody>
                    <a:bodyPr/>
                    <a:lstStyle/>
                    <a:p>
                      <a:pPr algn="ctr" fontAlgn="b"/>
                      <a:r>
                        <a:rPr lang="en-US" sz="1000" b="0" i="0" u="none" strike="noStrike">
                          <a:effectLst/>
                          <a:latin typeface="+mj-lt"/>
                        </a:rPr>
                        <a:t>3.25</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48%</a:t>
                      </a:r>
                    </a:p>
                  </a:txBody>
                  <a:tcPr marL="9525" marR="9525" marT="9525" marB="0" anchor="ctr"/>
                </a:tc>
                <a:tc>
                  <a:txBody>
                    <a:bodyPr/>
                    <a:lstStyle/>
                    <a:p>
                      <a:pPr algn="ctr" fontAlgn="b"/>
                      <a:r>
                        <a:rPr lang="en-US" sz="1000" b="0" i="0" u="none" strike="noStrike">
                          <a:effectLst/>
                          <a:latin typeface="+mj-lt"/>
                        </a:rPr>
                        <a:t>2.99</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27%</a:t>
                      </a:r>
                    </a:p>
                  </a:txBody>
                  <a:tcPr marL="9525" marR="9525" marT="9525" marB="0" anchor="ctr"/>
                </a:tc>
                <a:tc>
                  <a:txBody>
                    <a:bodyPr/>
                    <a:lstStyle/>
                    <a:p>
                      <a:pPr algn="ctr" fontAlgn="b"/>
                      <a:r>
                        <a:rPr lang="en-US" sz="1000" b="0" i="0" u="none" strike="noStrike">
                          <a:effectLst/>
                          <a:latin typeface="+mj-lt"/>
                        </a:rPr>
                        <a:t>2.96</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29%</a:t>
                      </a:r>
                    </a:p>
                  </a:txBody>
                  <a:tcPr marL="9525" marR="9525" marT="9525" marB="0" anchor="ctr"/>
                </a:tc>
                <a:tc>
                  <a:txBody>
                    <a:bodyPr/>
                    <a:lstStyle/>
                    <a:p>
                      <a:pPr algn="ctr" fontAlgn="b"/>
                      <a:r>
                        <a:rPr lang="en-US" sz="1000" b="0" i="0" u="none" strike="noStrike">
                          <a:effectLst/>
                          <a:latin typeface="+mj-lt"/>
                        </a:rPr>
                        <a:t>2.97</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29%</a:t>
                      </a:r>
                    </a:p>
                  </a:txBody>
                  <a:tcPr marL="9525" marR="9525" marT="9525" marB="0" anchor="ctr"/>
                </a:tc>
                <a:tc>
                  <a:txBody>
                    <a:bodyPr/>
                    <a:lstStyle/>
                    <a:p>
                      <a:pPr algn="ctr" fontAlgn="b"/>
                      <a:r>
                        <a:rPr lang="en-US" sz="1000" b="0" i="0" u="none" strike="noStrike">
                          <a:effectLst/>
                          <a:latin typeface="+mj-lt"/>
                        </a:rPr>
                        <a:t>2.93</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26%</a:t>
                      </a:r>
                    </a:p>
                  </a:txBody>
                  <a:tcPr marL="9525" marR="9525" marT="9525" marB="0" anchor="ctr"/>
                </a:tc>
                <a:tc>
                  <a:txBody>
                    <a:bodyPr/>
                    <a:lstStyle/>
                    <a:p>
                      <a:pPr algn="ctr" fontAlgn="b"/>
                      <a:r>
                        <a:rPr lang="en-US" sz="1000" b="0" i="0" u="none" strike="noStrike">
                          <a:effectLst/>
                          <a:latin typeface="+mj-lt"/>
                        </a:rPr>
                        <a:t>2.99</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32%</a:t>
                      </a:r>
                    </a:p>
                  </a:txBody>
                  <a:tcPr marL="9525" marR="9525" marT="9525" marB="0" anchor="ctr"/>
                </a:tc>
                <a:tc>
                  <a:txBody>
                    <a:bodyPr/>
                    <a:lstStyle/>
                    <a:p>
                      <a:pPr algn="ctr" fontAlgn="b"/>
                      <a:r>
                        <a:rPr lang="en-US" sz="1000" b="0" i="0" u="none" strike="noStrike">
                          <a:effectLst/>
                          <a:latin typeface="+mj-lt"/>
                        </a:rPr>
                        <a:t>2.98</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28%</a:t>
                      </a:r>
                    </a:p>
                  </a:txBody>
                  <a:tcPr marL="9525" marR="9525" marT="9525" marB="0" anchor="ctr"/>
                </a:tc>
                <a:extLst>
                  <a:ext uri="{0D108BD9-81ED-4DB2-BD59-A6C34878D82A}">
                    <a16:rowId xmlns:a16="http://schemas.microsoft.com/office/drawing/2014/main" val="161925290"/>
                  </a:ext>
                </a:extLst>
              </a:tr>
              <a:tr h="985505">
                <a:tc>
                  <a:txBody>
                    <a:bodyPr/>
                    <a:lstStyle/>
                    <a:p>
                      <a:pPr marL="0" marR="0">
                        <a:lnSpc>
                          <a:spcPct val="107000"/>
                        </a:lnSpc>
                        <a:spcBef>
                          <a:spcPts val="0"/>
                        </a:spcBef>
                        <a:spcAft>
                          <a:spcPts val="0"/>
                        </a:spcAft>
                      </a:pPr>
                      <a:r>
                        <a:rPr lang="en-US" sz="1200" b="1" dirty="0">
                          <a:effectLst/>
                        </a:rPr>
                        <a:t>FEMALE</a:t>
                      </a:r>
                      <a:endParaRPr lang="en-US" sz="12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000" b="0" i="0" u="none" strike="noStrike">
                          <a:effectLst/>
                          <a:latin typeface="+mj-lt"/>
                        </a:rPr>
                        <a:t>3.21</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42%</a:t>
                      </a:r>
                    </a:p>
                  </a:txBody>
                  <a:tcPr marL="9525" marR="9525" marT="9525" marB="0" anchor="ctr"/>
                </a:tc>
                <a:tc>
                  <a:txBody>
                    <a:bodyPr/>
                    <a:lstStyle/>
                    <a:p>
                      <a:pPr algn="ctr" fontAlgn="b"/>
                      <a:r>
                        <a:rPr lang="en-US" sz="1000" b="0" i="0" u="none" strike="noStrike">
                          <a:effectLst/>
                          <a:latin typeface="+mj-lt"/>
                        </a:rPr>
                        <a:t>3.15</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42%</a:t>
                      </a:r>
                    </a:p>
                  </a:txBody>
                  <a:tcPr marL="9525" marR="9525" marT="9525" marB="0" anchor="ctr"/>
                </a:tc>
                <a:tc>
                  <a:txBody>
                    <a:bodyPr/>
                    <a:lstStyle/>
                    <a:p>
                      <a:pPr algn="ctr" fontAlgn="b"/>
                      <a:r>
                        <a:rPr lang="en-US" sz="1000" b="0" i="0" u="none" strike="noStrike">
                          <a:effectLst/>
                          <a:latin typeface="+mj-lt"/>
                        </a:rPr>
                        <a:t>3.18</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44%</a:t>
                      </a:r>
                    </a:p>
                  </a:txBody>
                  <a:tcPr marL="9525" marR="9525" marT="9525" marB="0" anchor="ctr"/>
                </a:tc>
                <a:tc>
                  <a:txBody>
                    <a:bodyPr/>
                    <a:lstStyle/>
                    <a:p>
                      <a:pPr algn="ctr" fontAlgn="b"/>
                      <a:r>
                        <a:rPr lang="en-US" sz="1000" b="0" i="0" u="none" strike="noStrike">
                          <a:effectLst/>
                          <a:latin typeface="+mj-lt"/>
                        </a:rPr>
                        <a:t>2.99</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30%</a:t>
                      </a:r>
                    </a:p>
                  </a:txBody>
                  <a:tcPr marL="9525" marR="9525" marT="9525" marB="0" anchor="ctr"/>
                </a:tc>
                <a:tc>
                  <a:txBody>
                    <a:bodyPr/>
                    <a:lstStyle/>
                    <a:p>
                      <a:pPr algn="ctr" fontAlgn="b"/>
                      <a:r>
                        <a:rPr lang="en-US" sz="1000" b="0" i="0" u="none" strike="noStrike">
                          <a:effectLst/>
                          <a:latin typeface="+mj-lt"/>
                        </a:rPr>
                        <a:t>3.04</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36%</a:t>
                      </a:r>
                    </a:p>
                  </a:txBody>
                  <a:tcPr marL="9525" marR="9525" marT="9525" marB="0" anchor="ctr"/>
                </a:tc>
                <a:tc>
                  <a:txBody>
                    <a:bodyPr/>
                    <a:lstStyle/>
                    <a:p>
                      <a:pPr algn="ctr" fontAlgn="b"/>
                      <a:r>
                        <a:rPr lang="en-US" sz="1000" b="0" i="0" u="none" strike="noStrike">
                          <a:effectLst/>
                          <a:latin typeface="+mj-lt"/>
                        </a:rPr>
                        <a:t>3.01</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28%</a:t>
                      </a:r>
                    </a:p>
                  </a:txBody>
                  <a:tcPr marL="9525" marR="9525" marT="9525" marB="0" anchor="ctr"/>
                </a:tc>
                <a:tc>
                  <a:txBody>
                    <a:bodyPr/>
                    <a:lstStyle/>
                    <a:p>
                      <a:pPr algn="ctr" fontAlgn="b"/>
                      <a:r>
                        <a:rPr lang="en-US" sz="1000" b="0" i="0" u="none" strike="noStrike">
                          <a:effectLst/>
                          <a:latin typeface="+mj-lt"/>
                        </a:rPr>
                        <a:t>2.80</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22%</a:t>
                      </a:r>
                    </a:p>
                  </a:txBody>
                  <a:tcPr marL="9525" marR="9525" marT="9525" marB="0" anchor="ctr"/>
                </a:tc>
                <a:tc>
                  <a:txBody>
                    <a:bodyPr/>
                    <a:lstStyle/>
                    <a:p>
                      <a:pPr algn="ctr" fontAlgn="b"/>
                      <a:r>
                        <a:rPr lang="en-US" sz="1000" b="0" i="0" u="none" strike="noStrike">
                          <a:effectLst/>
                          <a:latin typeface="+mj-lt"/>
                        </a:rPr>
                        <a:t>3.01</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27%</a:t>
                      </a:r>
                    </a:p>
                  </a:txBody>
                  <a:tcPr marL="9525" marR="9525" marT="9525" marB="0" anchor="ctr"/>
                </a:tc>
                <a:tc>
                  <a:txBody>
                    <a:bodyPr/>
                    <a:lstStyle/>
                    <a:p>
                      <a:pPr algn="ctr" fontAlgn="b"/>
                      <a:r>
                        <a:rPr lang="en-US" sz="1000" b="0" i="0" u="none" strike="noStrike">
                          <a:effectLst/>
                          <a:latin typeface="+mj-lt"/>
                        </a:rPr>
                        <a:t>3.07</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34%</a:t>
                      </a:r>
                    </a:p>
                  </a:txBody>
                  <a:tcPr marL="9525" marR="9525" marT="9525" marB="0" anchor="ctr"/>
                </a:tc>
                <a:extLst>
                  <a:ext uri="{0D108BD9-81ED-4DB2-BD59-A6C34878D82A}">
                    <a16:rowId xmlns:a16="http://schemas.microsoft.com/office/drawing/2014/main" val="278586170"/>
                  </a:ext>
                </a:extLst>
              </a:tr>
              <a:tr h="985505">
                <a:tc>
                  <a:txBody>
                    <a:bodyPr/>
                    <a:lstStyle/>
                    <a:p>
                      <a:pPr marL="0" marR="0">
                        <a:lnSpc>
                          <a:spcPct val="107000"/>
                        </a:lnSpc>
                        <a:spcBef>
                          <a:spcPts val="0"/>
                        </a:spcBef>
                        <a:spcAft>
                          <a:spcPts val="0"/>
                        </a:spcAft>
                      </a:pPr>
                      <a:r>
                        <a:rPr lang="en-US" sz="1400" b="1" dirty="0">
                          <a:effectLst/>
                        </a:rPr>
                        <a:t>TOTAL</a:t>
                      </a:r>
                      <a:endParaRPr lang="en-US" sz="14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000" b="0" i="0" u="none" strike="noStrike">
                          <a:effectLst/>
                          <a:latin typeface="+mj-lt"/>
                        </a:rPr>
                        <a:t>3.11</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38%</a:t>
                      </a:r>
                    </a:p>
                  </a:txBody>
                  <a:tcPr marL="9525" marR="9525" marT="9525" marB="0" anchor="ctr"/>
                </a:tc>
                <a:tc>
                  <a:txBody>
                    <a:bodyPr/>
                    <a:lstStyle/>
                    <a:p>
                      <a:pPr algn="ctr" fontAlgn="b"/>
                      <a:r>
                        <a:rPr lang="en-US" sz="1000" b="0" i="0" u="none" strike="noStrike">
                          <a:effectLst/>
                          <a:latin typeface="+mj-lt"/>
                        </a:rPr>
                        <a:t>3.14</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42%</a:t>
                      </a:r>
                    </a:p>
                  </a:txBody>
                  <a:tcPr marL="9525" marR="9525" marT="9525" marB="0" anchor="ctr"/>
                </a:tc>
                <a:tc>
                  <a:txBody>
                    <a:bodyPr/>
                    <a:lstStyle/>
                    <a:p>
                      <a:pPr algn="ctr" fontAlgn="b"/>
                      <a:r>
                        <a:rPr lang="en-US" sz="1000" b="0" i="0" u="none" strike="noStrike">
                          <a:effectLst/>
                          <a:latin typeface="+mj-lt"/>
                        </a:rPr>
                        <a:t>3.21</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46%</a:t>
                      </a:r>
                    </a:p>
                  </a:txBody>
                  <a:tcPr marL="9525" marR="9525" marT="9525" marB="0" anchor="ctr"/>
                </a:tc>
                <a:tc>
                  <a:txBody>
                    <a:bodyPr/>
                    <a:lstStyle/>
                    <a:p>
                      <a:pPr algn="ctr" fontAlgn="b"/>
                      <a:r>
                        <a:rPr lang="en-US" sz="1000" b="0" i="0" u="none" strike="noStrike">
                          <a:effectLst/>
                          <a:latin typeface="+mj-lt"/>
                        </a:rPr>
                        <a:t>2.99</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28%</a:t>
                      </a:r>
                    </a:p>
                  </a:txBody>
                  <a:tcPr marL="9525" marR="9525" marT="9525" marB="0" anchor="ctr"/>
                </a:tc>
                <a:tc>
                  <a:txBody>
                    <a:bodyPr/>
                    <a:lstStyle/>
                    <a:p>
                      <a:pPr algn="ctr" fontAlgn="b"/>
                      <a:r>
                        <a:rPr lang="en-US" sz="1000" b="0" i="0" u="none" strike="noStrike">
                          <a:effectLst/>
                          <a:latin typeface="+mj-lt"/>
                        </a:rPr>
                        <a:t>3.00</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32%</a:t>
                      </a:r>
                    </a:p>
                  </a:txBody>
                  <a:tcPr marL="9525" marR="9525" marT="9525" marB="0" anchor="ctr"/>
                </a:tc>
                <a:tc>
                  <a:txBody>
                    <a:bodyPr/>
                    <a:lstStyle/>
                    <a:p>
                      <a:pPr algn="ctr" fontAlgn="b"/>
                      <a:r>
                        <a:rPr lang="en-US" sz="1000" b="0" i="0" u="none" strike="noStrike">
                          <a:effectLst/>
                          <a:latin typeface="+mj-lt"/>
                        </a:rPr>
                        <a:t>2.99</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29%</a:t>
                      </a:r>
                    </a:p>
                  </a:txBody>
                  <a:tcPr marL="9525" marR="9525" marT="9525" marB="0" anchor="ctr"/>
                </a:tc>
                <a:tc>
                  <a:txBody>
                    <a:bodyPr/>
                    <a:lstStyle/>
                    <a:p>
                      <a:pPr algn="ctr" fontAlgn="b"/>
                      <a:r>
                        <a:rPr lang="en-US" sz="1000" b="0" i="0" u="none" strike="noStrike">
                          <a:effectLst/>
                          <a:latin typeface="+mj-lt"/>
                        </a:rPr>
                        <a:t>2.87</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24%</a:t>
                      </a:r>
                    </a:p>
                  </a:txBody>
                  <a:tcPr marL="9525" marR="9525" marT="9525" marB="0" anchor="ctr"/>
                </a:tc>
                <a:tc>
                  <a:txBody>
                    <a:bodyPr/>
                    <a:lstStyle/>
                    <a:p>
                      <a:pPr algn="ctr" fontAlgn="b"/>
                      <a:r>
                        <a:rPr lang="en-US" sz="1000" b="0" i="0" u="none" strike="noStrike">
                          <a:effectLst/>
                          <a:latin typeface="+mj-lt"/>
                        </a:rPr>
                        <a:t>2.99</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30%</a:t>
                      </a:r>
                    </a:p>
                  </a:txBody>
                  <a:tcPr marL="9525" marR="9525" marT="9525" marB="0" anchor="ctr"/>
                </a:tc>
                <a:tc>
                  <a:txBody>
                    <a:bodyPr/>
                    <a:lstStyle/>
                    <a:p>
                      <a:pPr algn="ctr" fontAlgn="b"/>
                      <a:r>
                        <a:rPr lang="en-US" sz="1000" b="0" i="0" u="none" strike="noStrike">
                          <a:effectLst/>
                          <a:latin typeface="+mj-lt"/>
                        </a:rPr>
                        <a:t>3.02</a:t>
                      </a:r>
                    </a:p>
                  </a:txBody>
                  <a:tcPr marL="9525" marR="9525" marT="9525" marB="0" anchor="ctr">
                    <a:solidFill>
                      <a:schemeClr val="tx2">
                        <a:lumMod val="40000"/>
                        <a:lumOff val="60000"/>
                      </a:schemeClr>
                    </a:solidFill>
                  </a:tcPr>
                </a:tc>
                <a:tc>
                  <a:txBody>
                    <a:bodyPr/>
                    <a:lstStyle/>
                    <a:p>
                      <a:pPr algn="ctr" fontAlgn="b"/>
                      <a:r>
                        <a:rPr lang="en-US" sz="1000" b="0" i="0" u="none" strike="noStrike" dirty="0">
                          <a:effectLst/>
                          <a:latin typeface="+mj-lt"/>
                        </a:rPr>
                        <a:t>31%</a:t>
                      </a:r>
                    </a:p>
                  </a:txBody>
                  <a:tcPr marL="9525" marR="9525" marT="9525" marB="0" anchor="ctr"/>
                </a:tc>
                <a:extLst>
                  <a:ext uri="{0D108BD9-81ED-4DB2-BD59-A6C34878D82A}">
                    <a16:rowId xmlns:a16="http://schemas.microsoft.com/office/drawing/2014/main" val="2524068375"/>
                  </a:ext>
                </a:extLst>
              </a:tr>
            </a:tbl>
          </a:graphicData>
        </a:graphic>
      </p:graphicFrame>
    </p:spTree>
    <p:extLst>
      <p:ext uri="{BB962C8B-B14F-4D97-AF65-F5344CB8AC3E}">
        <p14:creationId xmlns:p14="http://schemas.microsoft.com/office/powerpoint/2010/main" val="2600040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Percentage at/above mean by grade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5113659"/>
              </p:ext>
            </p:extLst>
          </p:nvPr>
        </p:nvGraphicFramePr>
        <p:xfrm>
          <a:off x="228600" y="1600200"/>
          <a:ext cx="8686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368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245"/>
            <a:ext cx="9144000" cy="1630362"/>
          </a:xfrm>
        </p:spPr>
        <p:txBody>
          <a:bodyPr>
            <a:noAutofit/>
          </a:bodyPr>
          <a:lstStyle/>
          <a:p>
            <a:r>
              <a:rPr lang="en-US" sz="4000" b="1" dirty="0"/>
              <a:t>Index mean by subgroup</a:t>
            </a:r>
            <a:br>
              <a:rPr lang="en-US" sz="4000" b="1" dirty="0"/>
            </a:br>
            <a:r>
              <a:rPr lang="en-US" sz="2800" i="1" dirty="0"/>
              <a:t>Always (4), Usually (3), Sometimes (2), Never (1)</a:t>
            </a:r>
            <a:br>
              <a:rPr lang="en-US" sz="4000" b="1" dirty="0"/>
            </a:br>
            <a:br>
              <a:rPr lang="en-US" sz="1800" b="1" dirty="0"/>
            </a:br>
            <a:r>
              <a:rPr lang="en-US" sz="2800" b="1" dirty="0"/>
              <a:t>All students index mean: 3.05</a:t>
            </a:r>
            <a:endParaRPr lang="en-US" sz="4000" b="1" dirty="0"/>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914112" rIns="685584"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200" b="1" i="0" u="none" strike="noStrike" cap="none" normalizeH="0" baseline="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0" y="6096009"/>
            <a:ext cx="9144000" cy="388696"/>
          </a:xfrm>
          <a:prstGeom prst="rect">
            <a:avLst/>
          </a:prstGeom>
        </p:spPr>
        <p:txBody>
          <a:bodyPr wrap="square">
            <a:spAutoFit/>
          </a:bodyPr>
          <a:lstStyle/>
          <a:p>
            <a:pPr algn="ct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Note:  Subgroup results not reported when sample size is &lt;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63053752"/>
              </p:ext>
            </p:extLst>
          </p:nvPr>
        </p:nvGraphicFramePr>
        <p:xfrm>
          <a:off x="762000" y="2784408"/>
          <a:ext cx="2523892" cy="2985121"/>
        </p:xfrm>
        <a:graphic>
          <a:graphicData uri="http://schemas.openxmlformats.org/drawingml/2006/table">
            <a:tbl>
              <a:tblPr firstRow="1">
                <a:tableStyleId>{5C22544A-7EE6-4342-B048-85BDC9FD1C3A}</a:tableStyleId>
              </a:tblPr>
              <a:tblGrid>
                <a:gridCol w="1388141">
                  <a:extLst>
                    <a:ext uri="{9D8B030D-6E8A-4147-A177-3AD203B41FA5}">
                      <a16:colId xmlns:a16="http://schemas.microsoft.com/office/drawing/2014/main" val="2223548508"/>
                    </a:ext>
                  </a:extLst>
                </a:gridCol>
                <a:gridCol w="1135751">
                  <a:extLst>
                    <a:ext uri="{9D8B030D-6E8A-4147-A177-3AD203B41FA5}">
                      <a16:colId xmlns:a16="http://schemas.microsoft.com/office/drawing/2014/main" val="359431437"/>
                    </a:ext>
                  </a:extLst>
                </a:gridCol>
              </a:tblGrid>
              <a:tr h="613965">
                <a:tc>
                  <a:txBody>
                    <a:bodyPr/>
                    <a:lstStyle/>
                    <a:p>
                      <a:pPr marL="0" marR="0" algn="l">
                        <a:lnSpc>
                          <a:spcPct val="107000"/>
                        </a:lnSpc>
                        <a:spcBef>
                          <a:spcPts val="0"/>
                        </a:spcBef>
                        <a:spcAft>
                          <a:spcPts val="0"/>
                        </a:spcAft>
                      </a:pPr>
                      <a:r>
                        <a:rPr lang="en-US" sz="1600" dirty="0">
                          <a:effectLst/>
                        </a:rPr>
                        <a:t>Ethnicity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a:t>
                      </a:r>
                      <a:r>
                        <a:rPr lang="en-US" sz="1600" baseline="0" dirty="0">
                          <a:effectLst/>
                        </a:rPr>
                        <a:t>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279964">
                <a:tc>
                  <a:txBody>
                    <a:bodyPr/>
                    <a:lstStyle/>
                    <a:p>
                      <a:pPr algn="l" fontAlgn="b"/>
                      <a:r>
                        <a:rPr lang="en-US" sz="1600" b="0" i="0" u="none" strike="noStrike" dirty="0">
                          <a:effectLst/>
                          <a:latin typeface="+mj-lt"/>
                        </a:rPr>
                        <a:t>White</a:t>
                      </a:r>
                    </a:p>
                  </a:txBody>
                  <a:tcPr marL="9525" marR="9525" marT="9525" marB="0" anchor="ctr"/>
                </a:tc>
                <a:tc>
                  <a:txBody>
                    <a:bodyPr/>
                    <a:lstStyle/>
                    <a:p>
                      <a:pPr algn="ctr" fontAlgn="b"/>
                      <a:r>
                        <a:rPr lang="en-US" sz="1600" b="0" i="0" u="none" strike="noStrike" dirty="0">
                          <a:effectLst/>
                          <a:latin typeface="+mj-lt"/>
                        </a:rPr>
                        <a:t>3.04</a:t>
                      </a:r>
                    </a:p>
                  </a:txBody>
                  <a:tcPr marL="9525" marR="9525" marT="9525" marB="0" anchor="ctr"/>
                </a:tc>
                <a:extLst>
                  <a:ext uri="{0D108BD9-81ED-4DB2-BD59-A6C34878D82A}">
                    <a16:rowId xmlns:a16="http://schemas.microsoft.com/office/drawing/2014/main" val="3557938959"/>
                  </a:ext>
                </a:extLst>
              </a:tr>
              <a:tr h="279964">
                <a:tc>
                  <a:txBody>
                    <a:bodyPr/>
                    <a:lstStyle/>
                    <a:p>
                      <a:pPr algn="l" fontAlgn="b"/>
                      <a:r>
                        <a:rPr lang="en-US" sz="1600" b="0" i="0" u="none" strike="noStrike" dirty="0">
                          <a:effectLst/>
                          <a:latin typeface="+mj-lt"/>
                        </a:rPr>
                        <a:t>American Indian or Alaskan Native</a:t>
                      </a:r>
                    </a:p>
                  </a:txBody>
                  <a:tcPr marL="9525" marR="9525" marT="9525" marB="0" anchor="ctr"/>
                </a:tc>
                <a:tc>
                  <a:txBody>
                    <a:bodyPr/>
                    <a:lstStyle/>
                    <a:p>
                      <a:pPr algn="ctr" fontAlgn="b"/>
                      <a:r>
                        <a:rPr lang="en-US" sz="1600" b="0" i="0" u="none" strike="noStrike">
                          <a:effectLst/>
                          <a:latin typeface="+mj-lt"/>
                        </a:rPr>
                        <a:t>2.83</a:t>
                      </a:r>
                    </a:p>
                  </a:txBody>
                  <a:tcPr marL="9525" marR="9525" marT="9525" marB="0" anchor="ctr"/>
                </a:tc>
                <a:extLst>
                  <a:ext uri="{0D108BD9-81ED-4DB2-BD59-A6C34878D82A}">
                    <a16:rowId xmlns:a16="http://schemas.microsoft.com/office/drawing/2014/main" val="2260787444"/>
                  </a:ext>
                </a:extLst>
              </a:tr>
              <a:tr h="572978">
                <a:tc>
                  <a:txBody>
                    <a:bodyPr/>
                    <a:lstStyle/>
                    <a:p>
                      <a:pPr algn="l" fontAlgn="b"/>
                      <a:r>
                        <a:rPr lang="en-US" sz="1600" b="0" i="0" u="none" strike="noStrike" dirty="0">
                          <a:effectLst/>
                          <a:latin typeface="+mj-lt"/>
                        </a:rPr>
                        <a:t>Hispanic</a:t>
                      </a:r>
                    </a:p>
                  </a:txBody>
                  <a:tcPr marL="9525" marR="9525" marT="9525" marB="0" anchor="ctr"/>
                </a:tc>
                <a:tc>
                  <a:txBody>
                    <a:bodyPr/>
                    <a:lstStyle/>
                    <a:p>
                      <a:pPr algn="ctr" fontAlgn="b"/>
                      <a:r>
                        <a:rPr lang="en-US" sz="1600" b="0" i="0" u="none" strike="noStrike">
                          <a:effectLst/>
                          <a:latin typeface="+mj-lt"/>
                        </a:rPr>
                        <a:t>3.11</a:t>
                      </a:r>
                    </a:p>
                  </a:txBody>
                  <a:tcPr marL="9525" marR="9525" marT="9525" marB="0" anchor="ctr"/>
                </a:tc>
                <a:extLst>
                  <a:ext uri="{0D108BD9-81ED-4DB2-BD59-A6C34878D82A}">
                    <a16:rowId xmlns:a16="http://schemas.microsoft.com/office/drawing/2014/main" val="3124243469"/>
                  </a:ext>
                </a:extLst>
              </a:tr>
              <a:tr h="279964">
                <a:tc>
                  <a:txBody>
                    <a:bodyPr/>
                    <a:lstStyle/>
                    <a:p>
                      <a:pPr algn="l" fontAlgn="b"/>
                      <a:r>
                        <a:rPr lang="en-US" sz="1600" b="0" i="0" u="none" strike="noStrike" dirty="0">
                          <a:effectLst/>
                          <a:latin typeface="+mj-lt"/>
                        </a:rPr>
                        <a:t>Asian</a:t>
                      </a:r>
                    </a:p>
                  </a:txBody>
                  <a:tcPr marL="9525" marR="9525" marT="9525" marB="0" anchor="ctr"/>
                </a:tc>
                <a:tc>
                  <a:txBody>
                    <a:bodyPr/>
                    <a:lstStyle/>
                    <a:p>
                      <a:pPr algn="ctr" fontAlgn="b"/>
                      <a:r>
                        <a:rPr lang="en-US" sz="1600" b="0" i="0" u="none" strike="noStrike">
                          <a:effectLst/>
                          <a:latin typeface="+mj-lt"/>
                        </a:rPr>
                        <a:t>3.11</a:t>
                      </a:r>
                    </a:p>
                  </a:txBody>
                  <a:tcPr marL="9525" marR="9525" marT="9525" marB="0" anchor="ctr"/>
                </a:tc>
                <a:extLst>
                  <a:ext uri="{0D108BD9-81ED-4DB2-BD59-A6C34878D82A}">
                    <a16:rowId xmlns:a16="http://schemas.microsoft.com/office/drawing/2014/main" val="3854185822"/>
                  </a:ext>
                </a:extLst>
              </a:tr>
              <a:tr h="279964">
                <a:tc>
                  <a:txBody>
                    <a:bodyPr/>
                    <a:lstStyle/>
                    <a:p>
                      <a:pPr algn="l" fontAlgn="b"/>
                      <a:r>
                        <a:rPr lang="en-US" sz="1600" b="0" i="0" u="none" strike="noStrike" dirty="0">
                          <a:effectLst/>
                          <a:latin typeface="+mj-lt"/>
                        </a:rPr>
                        <a:t>Black or African American</a:t>
                      </a:r>
                    </a:p>
                  </a:txBody>
                  <a:tcPr marL="9525" marR="9525" marT="9525" marB="0" anchor="ctr"/>
                </a:tc>
                <a:tc>
                  <a:txBody>
                    <a:bodyPr/>
                    <a:lstStyle/>
                    <a:p>
                      <a:pPr algn="ctr" fontAlgn="b"/>
                      <a:r>
                        <a:rPr lang="en-US" sz="1600" b="0" i="0" u="none" strike="noStrike" dirty="0">
                          <a:effectLst/>
                          <a:latin typeface="+mj-lt"/>
                        </a:rPr>
                        <a:t>2.87</a:t>
                      </a:r>
                    </a:p>
                  </a:txBody>
                  <a:tcPr marL="9525" marR="9525" marT="9525" marB="0" anchor="ctr"/>
                </a:tc>
                <a:extLst>
                  <a:ext uri="{0D108BD9-81ED-4DB2-BD59-A6C34878D82A}">
                    <a16:rowId xmlns:a16="http://schemas.microsoft.com/office/drawing/2014/main" val="3973636874"/>
                  </a:ext>
                </a:extLst>
              </a:tr>
            </a:tbl>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3243298654"/>
              </p:ext>
            </p:extLst>
          </p:nvPr>
        </p:nvGraphicFramePr>
        <p:xfrm>
          <a:off x="3505200" y="2064325"/>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Sp</a:t>
                      </a:r>
                      <a:r>
                        <a:rPr lang="en-US" sz="1600" baseline="0" dirty="0">
                          <a:effectLst/>
                        </a:rPr>
                        <a:t>ecial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2.95</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3.06</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1" name="Content Placeholder 8"/>
          <p:cNvGraphicFramePr>
            <a:graphicFrameLocks/>
          </p:cNvGraphicFramePr>
          <p:nvPr>
            <p:extLst>
              <p:ext uri="{D42A27DB-BD31-4B8C-83A1-F6EECF244321}">
                <p14:modId xmlns:p14="http://schemas.microsoft.com/office/powerpoint/2010/main" val="3049105180"/>
              </p:ext>
            </p:extLst>
          </p:nvPr>
        </p:nvGraphicFramePr>
        <p:xfrm>
          <a:off x="3505200" y="3231368"/>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Gifted/ Talented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3.07</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3.05</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2" name="Content Placeholder 8"/>
          <p:cNvGraphicFramePr>
            <a:graphicFrameLocks/>
          </p:cNvGraphicFramePr>
          <p:nvPr>
            <p:extLst>
              <p:ext uri="{D42A27DB-BD31-4B8C-83A1-F6EECF244321}">
                <p14:modId xmlns:p14="http://schemas.microsoft.com/office/powerpoint/2010/main" val="4149612413"/>
              </p:ext>
            </p:extLst>
          </p:nvPr>
        </p:nvGraphicFramePr>
        <p:xfrm>
          <a:off x="5858108" y="2784408"/>
          <a:ext cx="2133600" cy="1304609"/>
        </p:xfrm>
        <a:graphic>
          <a:graphicData uri="http://schemas.openxmlformats.org/drawingml/2006/table">
            <a:tbl>
              <a:tblPr firstRow="1">
                <a:tableStyleId>{5C22544A-7EE6-4342-B048-85BDC9FD1C3A}</a:tableStyleId>
              </a:tblPr>
              <a:tblGrid>
                <a:gridCol w="1295400">
                  <a:extLst>
                    <a:ext uri="{9D8B030D-6E8A-4147-A177-3AD203B41FA5}">
                      <a16:colId xmlns:a16="http://schemas.microsoft.com/office/drawing/2014/main" val="2223548508"/>
                    </a:ext>
                  </a:extLst>
                </a:gridCol>
                <a:gridCol w="838200">
                  <a:extLst>
                    <a:ext uri="{9D8B030D-6E8A-4147-A177-3AD203B41FA5}">
                      <a16:colId xmlns:a16="http://schemas.microsoft.com/office/drawing/2014/main" val="359431437"/>
                    </a:ext>
                  </a:extLst>
                </a:gridCol>
              </a:tblGrid>
              <a:tr h="474058">
                <a:tc>
                  <a:txBody>
                    <a:bodyPr/>
                    <a:lstStyle/>
                    <a:p>
                      <a:pPr marL="0" marR="0" algn="ctr">
                        <a:lnSpc>
                          <a:spcPct val="107000"/>
                        </a:lnSpc>
                        <a:spcBef>
                          <a:spcPts val="0"/>
                        </a:spcBef>
                        <a:spcAft>
                          <a:spcPts val="0"/>
                        </a:spcAft>
                      </a:pPr>
                      <a:r>
                        <a:rPr lang="en-US" sz="1600" dirty="0">
                          <a:effectLst/>
                        </a:rPr>
                        <a:t>English Language Learner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3.19</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3.04</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3" name="Content Placeholder 8"/>
          <p:cNvGraphicFramePr>
            <a:graphicFrameLocks/>
          </p:cNvGraphicFramePr>
          <p:nvPr>
            <p:extLst>
              <p:ext uri="{D42A27DB-BD31-4B8C-83A1-F6EECF244321}">
                <p14:modId xmlns:p14="http://schemas.microsoft.com/office/powerpoint/2010/main" val="1507869870"/>
              </p:ext>
            </p:extLst>
          </p:nvPr>
        </p:nvGraphicFramePr>
        <p:xfrm>
          <a:off x="5858108" y="4240193"/>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Residency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3.05</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Choice</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2.97</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4" name="Content Placeholder 8"/>
          <p:cNvGraphicFramePr>
            <a:graphicFrameLocks/>
          </p:cNvGraphicFramePr>
          <p:nvPr>
            <p:extLst>
              <p:ext uri="{D42A27DB-BD31-4B8C-83A1-F6EECF244321}">
                <p14:modId xmlns:p14="http://schemas.microsoft.com/office/powerpoint/2010/main" val="2957219794"/>
              </p:ext>
            </p:extLst>
          </p:nvPr>
        </p:nvGraphicFramePr>
        <p:xfrm>
          <a:off x="3505200" y="4386500"/>
          <a:ext cx="2133600" cy="1565529"/>
        </p:xfrm>
        <a:graphic>
          <a:graphicData uri="http://schemas.openxmlformats.org/drawingml/2006/table">
            <a:tbl>
              <a:tblPr firstRow="1">
                <a:tableStyleId>{5C22544A-7EE6-4342-B048-85BDC9FD1C3A}</a:tableStyleId>
              </a:tblPr>
              <a:tblGrid>
                <a:gridCol w="1143000">
                  <a:extLst>
                    <a:ext uri="{9D8B030D-6E8A-4147-A177-3AD203B41FA5}">
                      <a16:colId xmlns:a16="http://schemas.microsoft.com/office/drawing/2014/main" val="2223548508"/>
                    </a:ext>
                  </a:extLst>
                </a:gridCol>
                <a:gridCol w="99060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Lunch Status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Free/ Reduced</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3.03</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Not</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free/ reduced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3.06</a:t>
                      </a:r>
                    </a:p>
                  </a:txBody>
                  <a:tcPr marL="68580" marR="68580" marT="0" marB="0" anchor="ctr"/>
                </a:tc>
                <a:extLst>
                  <a:ext uri="{0D108BD9-81ED-4DB2-BD59-A6C34878D82A}">
                    <a16:rowId xmlns:a16="http://schemas.microsoft.com/office/drawing/2014/main" val="2260787444"/>
                  </a:ext>
                </a:extLst>
              </a:tr>
            </a:tbl>
          </a:graphicData>
        </a:graphic>
      </p:graphicFrame>
    </p:spTree>
    <p:extLst>
      <p:ext uri="{BB962C8B-B14F-4D97-AF65-F5344CB8AC3E}">
        <p14:creationId xmlns:p14="http://schemas.microsoft.com/office/powerpoint/2010/main" val="247714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76"/>
            <a:ext cx="9144000" cy="2447924"/>
          </a:xfrm>
        </p:spPr>
        <p:txBody>
          <a:bodyPr>
            <a:noAutofit/>
          </a:bodyPr>
          <a:lstStyle/>
          <a:p>
            <a:pPr algn="l"/>
            <a:r>
              <a:rPr lang="en-US" sz="2400" b="1" dirty="0">
                <a:solidFill>
                  <a:prstClr val="black"/>
                </a:solidFill>
              </a:rPr>
              <a:t>INTRODUCTION</a:t>
            </a:r>
            <a:br>
              <a:rPr lang="en-US" sz="2400" b="1" dirty="0">
                <a:solidFill>
                  <a:prstClr val="black"/>
                </a:solidFill>
              </a:rPr>
            </a:br>
            <a:br>
              <a:rPr lang="en-US" sz="600" dirty="0">
                <a:solidFill>
                  <a:prstClr val="black"/>
                </a:solidFill>
              </a:rPr>
            </a:br>
            <a:r>
              <a:rPr lang="en-US" sz="1350" dirty="0">
                <a:solidFill>
                  <a:prstClr val="black"/>
                </a:solidFill>
              </a:rPr>
              <a:t>The School Perceptions Student Engagement </a:t>
            </a:r>
            <a:r>
              <a:rPr lang="en-US" sz="1350" dirty="0" err="1">
                <a:solidFill>
                  <a:prstClr val="black"/>
                </a:solidFill>
              </a:rPr>
              <a:t>Survey</a:t>
            </a:r>
            <a:r>
              <a:rPr lang="en-US" sz="1350" baseline="30000" dirty="0" err="1">
                <a:solidFill>
                  <a:prstClr val="black"/>
                </a:solidFill>
              </a:rPr>
              <a:t>TM</a:t>
            </a:r>
            <a:r>
              <a:rPr lang="en-US" sz="1350" dirty="0">
                <a:solidFill>
                  <a:prstClr val="black"/>
                </a:solidFill>
              </a:rPr>
              <a:t> is a 50 question survey designed to measure a student’s engagement in both their school work and school community.  It will provide a school district with important information, such as how students spend their free time, their perception of the rigor and relevance of the curriculum, how they utilize various support systems, their involvement in school life and planning they have done for life after high school graduation.  The goal in conducting the survey is to identify how a school district can best support each of their students to ensure their lifelong success upon high school graduation.</a:t>
            </a:r>
            <a:br>
              <a:rPr lang="en-US" sz="1350" dirty="0">
                <a:solidFill>
                  <a:prstClr val="black"/>
                </a:solidFill>
              </a:rPr>
            </a:br>
            <a:br>
              <a:rPr lang="en-US" sz="600" dirty="0">
                <a:solidFill>
                  <a:prstClr val="black"/>
                </a:solidFill>
              </a:rPr>
            </a:br>
            <a:r>
              <a:rPr lang="en-US" sz="1350" dirty="0">
                <a:solidFill>
                  <a:prstClr val="black"/>
                </a:solidFill>
              </a:rPr>
              <a:t>The survey collects data on seven indicators of student engagement; connectedness, drive, citizenship, preparation, social and emotional aptitude, wellness and academic &amp; career planning.  School Perceptions’ research has shown that there is a correlation between index scores, school engagement and lifelong success.  The overall District average for each indicator is as follows:</a:t>
            </a:r>
            <a:endParaRPr lang="en-US" sz="15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487819"/>
              </p:ext>
            </p:extLst>
          </p:nvPr>
        </p:nvGraphicFramePr>
        <p:xfrm>
          <a:off x="0" y="2666762"/>
          <a:ext cx="9144000" cy="4191237"/>
        </p:xfrm>
        <a:graphic>
          <a:graphicData uri="http://schemas.openxmlformats.org/drawingml/2006/table">
            <a:tbl>
              <a:tblPr firstRow="1" firstCol="1" bandRow="1"/>
              <a:tblGrid>
                <a:gridCol w="2286000">
                  <a:extLst>
                    <a:ext uri="{9D8B030D-6E8A-4147-A177-3AD203B41FA5}">
                      <a16:colId xmlns:a16="http://schemas.microsoft.com/office/drawing/2014/main" val="2966324136"/>
                    </a:ext>
                  </a:extLst>
                </a:gridCol>
                <a:gridCol w="2286000">
                  <a:extLst>
                    <a:ext uri="{9D8B030D-6E8A-4147-A177-3AD203B41FA5}">
                      <a16:colId xmlns:a16="http://schemas.microsoft.com/office/drawing/2014/main" val="1225955141"/>
                    </a:ext>
                  </a:extLst>
                </a:gridCol>
                <a:gridCol w="2286000">
                  <a:extLst>
                    <a:ext uri="{9D8B030D-6E8A-4147-A177-3AD203B41FA5}">
                      <a16:colId xmlns:a16="http://schemas.microsoft.com/office/drawing/2014/main" val="1562535343"/>
                    </a:ext>
                  </a:extLst>
                </a:gridCol>
                <a:gridCol w="2286000">
                  <a:extLst>
                    <a:ext uri="{9D8B030D-6E8A-4147-A177-3AD203B41FA5}">
                      <a16:colId xmlns:a16="http://schemas.microsoft.com/office/drawing/2014/main" val="715268681"/>
                    </a:ext>
                  </a:extLst>
                </a:gridCol>
              </a:tblGrid>
              <a:tr h="205325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Overall Engagement</a:t>
                      </a:r>
                      <a:endParaRPr kumimoji="0" lang="en-US" sz="11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3.06</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 overall index score average for all District students across all indicators.</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1C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Connectedness</a:t>
                      </a:r>
                      <a:endParaRPr kumimoji="0" lang="en-US" sz="11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3.03</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 student has positive relationships with peers and adults, is actively involved in school-related activities and feels a sense of belonging.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rgbClr val="F5F1C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Drive</a:t>
                      </a:r>
                      <a:endParaRPr kumimoji="0" lang="en-US" sz="11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3.05</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 student has the courage and resolve (grit) to see tasks through to completion despite setbacks and obstacles.  They challenge themselves to higher level thinking by taking more challenging courses and having exposure to a higher level of rigor. </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5F1C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Citizenship</a:t>
                      </a:r>
                      <a:endParaRPr kumimoji="0" lang="en-US" sz="11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3.06</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 student motivates and inspires individuals or groups to achieve their goals. They understand the importance of following the rules and are seen as a role model among their peer group for making responsible decisions.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5F1CB"/>
                    </a:solidFill>
                  </a:tcPr>
                </a:tc>
                <a:extLst>
                  <a:ext uri="{0D108BD9-81ED-4DB2-BD59-A6C34878D82A}">
                    <a16:rowId xmlns:a16="http://schemas.microsoft.com/office/drawing/2014/main" val="2813222576"/>
                  </a:ext>
                </a:extLst>
              </a:tr>
              <a:tr h="213798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Preparation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(Grades 10-12)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3.15</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6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student has clear goals for their future, has identified the steps to reach their goals as well as sees a connection between their current learning and activities and their future. </a:t>
                      </a:r>
                    </a:p>
                  </a:txBody>
                  <a:tcPr marL="68580" marR="68580" marT="0" marB="0">
                    <a:lnL>
                      <a:noFill/>
                    </a:lnL>
                    <a:lnR>
                      <a:noFill/>
                    </a:lnR>
                    <a:lnT w="12700" cap="flat" cmpd="sng" algn="ctr">
                      <a:solidFill>
                        <a:schemeClr val="tx1"/>
                      </a:solidFill>
                      <a:prstDash val="solid"/>
                      <a:round/>
                      <a:headEnd type="none" w="med" len="med"/>
                      <a:tailEnd type="none" w="med" len="med"/>
                    </a:lnT>
                    <a:lnB>
                      <a:noFill/>
                    </a:lnB>
                    <a:solidFill>
                      <a:srgbClr val="F5F1CB"/>
                    </a:solidFill>
                  </a:tcPr>
                </a:tc>
                <a:tc>
                  <a:txBody>
                    <a:bodyPr/>
                    <a:lstStyle/>
                    <a:p>
                      <a:pPr marL="0" marR="0" algn="l">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Social and Emotional </a:t>
                      </a:r>
                    </a:p>
                    <a:p>
                      <a:pPr marL="0" marR="0" algn="l">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Aptitude </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student has the ability to understand and manage emotions, identify and utilize critical resources in times of need, feel and show empathy for others and demonstrates self-control.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5F1CB"/>
                    </a:solidFill>
                  </a:tcPr>
                </a:tc>
                <a:tc>
                  <a:txBody>
                    <a:bodyPr/>
                    <a:lstStyle/>
                    <a:p>
                      <a:pPr marL="0" marR="0" algn="l">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Wellness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student maintains a healthy lifestyle and makes decisions in the best interest of their overall health.</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5F1C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Academic &amp; Career Planning (Grades 6-12)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3.13</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60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 student is thoughtfully preparing for their future career and/or education by utilizing a planning process, exploring careers/jobs of interest and connecting to support people and resources.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5F1CB"/>
                    </a:solidFill>
                  </a:tcPr>
                </a:tc>
                <a:extLst>
                  <a:ext uri="{0D108BD9-81ED-4DB2-BD59-A6C34878D82A}">
                    <a16:rowId xmlns:a16="http://schemas.microsoft.com/office/drawing/2014/main" val="3480717761"/>
                  </a:ext>
                </a:extLst>
              </a:tr>
            </a:tbl>
          </a:graphicData>
        </a:graphic>
      </p:graphicFrame>
    </p:spTree>
    <p:extLst>
      <p:ext uri="{BB962C8B-B14F-4D97-AF65-F5344CB8AC3E}">
        <p14:creationId xmlns:p14="http://schemas.microsoft.com/office/powerpoint/2010/main" val="2251497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02535"/>
            <a:ext cx="9144000" cy="1470025"/>
          </a:xfrm>
        </p:spPr>
        <p:txBody>
          <a:bodyPr>
            <a:noAutofit/>
          </a:bodyPr>
          <a:lstStyle/>
          <a:p>
            <a:r>
              <a:rPr lang="en-US" b="1" dirty="0"/>
              <a:t>Citizenship</a:t>
            </a:r>
            <a:br>
              <a:rPr lang="en-US" b="1" dirty="0"/>
            </a:br>
            <a:r>
              <a:rPr lang="en-US" sz="2000" dirty="0"/>
              <a:t>The student motivates and inspires individuals or groups to achieve their goals. They understand the importance of following the rules and are seen as a role model among their peer group for making responsible decisions.</a:t>
            </a:r>
            <a:endParaRPr lang="en-US" sz="3200" b="1" i="1"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950017" y="1371600"/>
            <a:ext cx="1243965" cy="981710"/>
          </a:xfrm>
          <a:prstGeom prst="rect">
            <a:avLst/>
          </a:prstGeom>
          <a:noFill/>
        </p:spPr>
      </p:pic>
    </p:spTree>
    <p:extLst>
      <p:ext uri="{BB962C8B-B14F-4D97-AF65-F5344CB8AC3E}">
        <p14:creationId xmlns:p14="http://schemas.microsoft.com/office/powerpoint/2010/main" val="4202368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t>Index Response Items</a:t>
            </a:r>
            <a:br>
              <a:rPr lang="en-US" sz="4000" b="1" dirty="0"/>
            </a:br>
            <a:r>
              <a:rPr lang="en-US" sz="3100" i="1" dirty="0"/>
              <a:t>Always (4), Usually (3), Sometimes (2), Never (1)</a:t>
            </a:r>
            <a:endParaRPr lang="en-US" sz="400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9771892"/>
              </p:ext>
            </p:extLst>
          </p:nvPr>
        </p:nvGraphicFramePr>
        <p:xfrm>
          <a:off x="0" y="1524000"/>
          <a:ext cx="91440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02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t>Index mean and percentage at/above mean </a:t>
            </a:r>
            <a:br>
              <a:rPr lang="en-US" sz="4000" b="1" dirty="0"/>
            </a:br>
            <a:r>
              <a:rPr lang="en-US" sz="4000" b="1" dirty="0"/>
              <a:t>by grade and gender</a:t>
            </a:r>
            <a:br>
              <a:rPr lang="en-US" sz="4000" b="1" dirty="0"/>
            </a:br>
            <a:r>
              <a:rPr lang="en-US" sz="3100" i="1" dirty="0">
                <a:solidFill>
                  <a:prstClr val="black"/>
                </a:solidFill>
              </a:rPr>
              <a:t>Always (4), Usually (3), Sometimes (2), Never (1)</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4005601"/>
              </p:ext>
            </p:extLst>
          </p:nvPr>
        </p:nvGraphicFramePr>
        <p:xfrm>
          <a:off x="-2" y="1828800"/>
          <a:ext cx="9144007" cy="5029200"/>
        </p:xfrm>
        <a:graphic>
          <a:graphicData uri="http://schemas.openxmlformats.org/drawingml/2006/table">
            <a:tbl>
              <a:tblPr firstRow="1" lastRow="1">
                <a:tableStyleId>{5C22544A-7EE6-4342-B048-85BDC9FD1C3A}</a:tableStyleId>
              </a:tblPr>
              <a:tblGrid>
                <a:gridCol w="857707">
                  <a:extLst>
                    <a:ext uri="{9D8B030D-6E8A-4147-A177-3AD203B41FA5}">
                      <a16:colId xmlns:a16="http://schemas.microsoft.com/office/drawing/2014/main" val="3809468100"/>
                    </a:ext>
                  </a:extLst>
                </a:gridCol>
                <a:gridCol w="460350">
                  <a:extLst>
                    <a:ext uri="{9D8B030D-6E8A-4147-A177-3AD203B41FA5}">
                      <a16:colId xmlns:a16="http://schemas.microsoft.com/office/drawing/2014/main" val="98051671"/>
                    </a:ext>
                  </a:extLst>
                </a:gridCol>
                <a:gridCol w="460350">
                  <a:extLst>
                    <a:ext uri="{9D8B030D-6E8A-4147-A177-3AD203B41FA5}">
                      <a16:colId xmlns:a16="http://schemas.microsoft.com/office/drawing/2014/main" val="3189490162"/>
                    </a:ext>
                  </a:extLst>
                </a:gridCol>
                <a:gridCol w="460350">
                  <a:extLst>
                    <a:ext uri="{9D8B030D-6E8A-4147-A177-3AD203B41FA5}">
                      <a16:colId xmlns:a16="http://schemas.microsoft.com/office/drawing/2014/main" val="149851969"/>
                    </a:ext>
                  </a:extLst>
                </a:gridCol>
                <a:gridCol w="460350">
                  <a:extLst>
                    <a:ext uri="{9D8B030D-6E8A-4147-A177-3AD203B41FA5}">
                      <a16:colId xmlns:a16="http://schemas.microsoft.com/office/drawing/2014/main" val="476932258"/>
                    </a:ext>
                  </a:extLst>
                </a:gridCol>
                <a:gridCol w="460350">
                  <a:extLst>
                    <a:ext uri="{9D8B030D-6E8A-4147-A177-3AD203B41FA5}">
                      <a16:colId xmlns:a16="http://schemas.microsoft.com/office/drawing/2014/main" val="2414857605"/>
                    </a:ext>
                  </a:extLst>
                </a:gridCol>
                <a:gridCol w="460350">
                  <a:extLst>
                    <a:ext uri="{9D8B030D-6E8A-4147-A177-3AD203B41FA5}">
                      <a16:colId xmlns:a16="http://schemas.microsoft.com/office/drawing/2014/main" val="4258709173"/>
                    </a:ext>
                  </a:extLst>
                </a:gridCol>
                <a:gridCol w="460350">
                  <a:extLst>
                    <a:ext uri="{9D8B030D-6E8A-4147-A177-3AD203B41FA5}">
                      <a16:colId xmlns:a16="http://schemas.microsoft.com/office/drawing/2014/main" val="1220489696"/>
                    </a:ext>
                  </a:extLst>
                </a:gridCol>
                <a:gridCol w="460350">
                  <a:extLst>
                    <a:ext uri="{9D8B030D-6E8A-4147-A177-3AD203B41FA5}">
                      <a16:colId xmlns:a16="http://schemas.microsoft.com/office/drawing/2014/main" val="1267417354"/>
                    </a:ext>
                  </a:extLst>
                </a:gridCol>
                <a:gridCol w="460350">
                  <a:extLst>
                    <a:ext uri="{9D8B030D-6E8A-4147-A177-3AD203B41FA5}">
                      <a16:colId xmlns:a16="http://schemas.microsoft.com/office/drawing/2014/main" val="4177529304"/>
                    </a:ext>
                  </a:extLst>
                </a:gridCol>
                <a:gridCol w="460350">
                  <a:extLst>
                    <a:ext uri="{9D8B030D-6E8A-4147-A177-3AD203B41FA5}">
                      <a16:colId xmlns:a16="http://schemas.microsoft.com/office/drawing/2014/main" val="746429454"/>
                    </a:ext>
                  </a:extLst>
                </a:gridCol>
                <a:gridCol w="460350">
                  <a:extLst>
                    <a:ext uri="{9D8B030D-6E8A-4147-A177-3AD203B41FA5}">
                      <a16:colId xmlns:a16="http://schemas.microsoft.com/office/drawing/2014/main" val="812120881"/>
                    </a:ext>
                  </a:extLst>
                </a:gridCol>
                <a:gridCol w="460350">
                  <a:extLst>
                    <a:ext uri="{9D8B030D-6E8A-4147-A177-3AD203B41FA5}">
                      <a16:colId xmlns:a16="http://schemas.microsoft.com/office/drawing/2014/main" val="2901910745"/>
                    </a:ext>
                  </a:extLst>
                </a:gridCol>
                <a:gridCol w="460350">
                  <a:extLst>
                    <a:ext uri="{9D8B030D-6E8A-4147-A177-3AD203B41FA5}">
                      <a16:colId xmlns:a16="http://schemas.microsoft.com/office/drawing/2014/main" val="2039106510"/>
                    </a:ext>
                  </a:extLst>
                </a:gridCol>
                <a:gridCol w="460350">
                  <a:extLst>
                    <a:ext uri="{9D8B030D-6E8A-4147-A177-3AD203B41FA5}">
                      <a16:colId xmlns:a16="http://schemas.microsoft.com/office/drawing/2014/main" val="2263867731"/>
                    </a:ext>
                  </a:extLst>
                </a:gridCol>
                <a:gridCol w="460350">
                  <a:extLst>
                    <a:ext uri="{9D8B030D-6E8A-4147-A177-3AD203B41FA5}">
                      <a16:colId xmlns:a16="http://schemas.microsoft.com/office/drawing/2014/main" val="844389571"/>
                    </a:ext>
                  </a:extLst>
                </a:gridCol>
                <a:gridCol w="460350">
                  <a:extLst>
                    <a:ext uri="{9D8B030D-6E8A-4147-A177-3AD203B41FA5}">
                      <a16:colId xmlns:a16="http://schemas.microsoft.com/office/drawing/2014/main" val="3674266961"/>
                    </a:ext>
                  </a:extLst>
                </a:gridCol>
                <a:gridCol w="460350">
                  <a:extLst>
                    <a:ext uri="{9D8B030D-6E8A-4147-A177-3AD203B41FA5}">
                      <a16:colId xmlns:a16="http://schemas.microsoft.com/office/drawing/2014/main" val="2543301821"/>
                    </a:ext>
                  </a:extLst>
                </a:gridCol>
                <a:gridCol w="460350">
                  <a:extLst>
                    <a:ext uri="{9D8B030D-6E8A-4147-A177-3AD203B41FA5}">
                      <a16:colId xmlns:a16="http://schemas.microsoft.com/office/drawing/2014/main" val="3644487110"/>
                    </a:ext>
                  </a:extLst>
                </a:gridCol>
              </a:tblGrid>
              <a:tr h="1161678">
                <a:tc>
                  <a:txBody>
                    <a:bodyPr/>
                    <a:lstStyle/>
                    <a:p>
                      <a:pPr marL="0" marR="0">
                        <a:lnSpc>
                          <a:spcPct val="107000"/>
                        </a:lnSpc>
                        <a:spcBef>
                          <a:spcPts val="0"/>
                        </a:spcBef>
                        <a:spcAft>
                          <a:spcPts val="0"/>
                        </a:spcAft>
                      </a:pPr>
                      <a:r>
                        <a:rPr lang="en-US" sz="11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tc>
                <a:tc gridSpan="2">
                  <a:txBody>
                    <a:bodyPr/>
                    <a:lstStyle/>
                    <a:p>
                      <a:pPr marL="0" marR="0" algn="ctr">
                        <a:lnSpc>
                          <a:spcPct val="107000"/>
                        </a:lnSpc>
                        <a:spcBef>
                          <a:spcPts val="0"/>
                        </a:spcBef>
                        <a:spcAft>
                          <a:spcPts val="0"/>
                        </a:spcAft>
                      </a:pPr>
                      <a:r>
                        <a:rPr lang="en-US" sz="2000" dirty="0">
                          <a:effectLst/>
                        </a:rPr>
                        <a:t>4</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5</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6</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7</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8</a:t>
                      </a:r>
                      <a:r>
                        <a:rPr lang="en-US" sz="2000" baseline="30000" dirty="0">
                          <a:effectLst/>
                        </a:rPr>
                        <a:t>TH</a:t>
                      </a:r>
                      <a:r>
                        <a:rPr lang="en-US" sz="2000" dirty="0">
                          <a:effectLst/>
                        </a:rPr>
                        <a:t> </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9</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10</a:t>
                      </a:r>
                      <a:r>
                        <a:rPr lang="en-US" sz="2000" baseline="30000" dirty="0">
                          <a:effectLst/>
                        </a:rPr>
                        <a:t>TH</a:t>
                      </a:r>
                      <a:r>
                        <a:rPr lang="en-US" sz="2000" dirty="0">
                          <a:effectLst/>
                        </a:rPr>
                        <a:t> </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11</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12</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extLst>
                  <a:ext uri="{0D108BD9-81ED-4DB2-BD59-A6C34878D82A}">
                    <a16:rowId xmlns:a16="http://schemas.microsoft.com/office/drawing/2014/main" val="58567978"/>
                  </a:ext>
                </a:extLst>
              </a:tr>
              <a:tr h="911007">
                <a:tc>
                  <a:txBody>
                    <a:bodyPr/>
                    <a:lstStyle/>
                    <a:p>
                      <a:pPr marL="0" marR="0">
                        <a:lnSpc>
                          <a:spcPct val="107000"/>
                        </a:lnSpc>
                        <a:spcBef>
                          <a:spcPts val="0"/>
                        </a:spcBef>
                        <a:spcAft>
                          <a:spcPts val="0"/>
                        </a:spcAft>
                      </a:pPr>
                      <a:r>
                        <a:rPr lang="en-US" sz="10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extLst>
                  <a:ext uri="{0D108BD9-81ED-4DB2-BD59-A6C34878D82A}">
                    <a16:rowId xmlns:a16="http://schemas.microsoft.com/office/drawing/2014/main" val="558219542"/>
                  </a:ext>
                </a:extLst>
              </a:tr>
              <a:tr h="985505">
                <a:tc>
                  <a:txBody>
                    <a:bodyPr/>
                    <a:lstStyle/>
                    <a:p>
                      <a:pPr marL="0" marR="0">
                        <a:lnSpc>
                          <a:spcPct val="107000"/>
                        </a:lnSpc>
                        <a:spcBef>
                          <a:spcPts val="0"/>
                        </a:spcBef>
                        <a:spcAft>
                          <a:spcPts val="0"/>
                        </a:spcAft>
                      </a:pPr>
                      <a:r>
                        <a:rPr lang="en-US" sz="1200" b="1" dirty="0">
                          <a:effectLst/>
                        </a:rPr>
                        <a:t>MALE</a:t>
                      </a:r>
                      <a:endParaRPr lang="en-US" sz="12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000" b="0" i="0" u="none" strike="noStrike" dirty="0">
                          <a:effectLst/>
                          <a:latin typeface="+mj-lt"/>
                        </a:rPr>
                        <a:t>2.99</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72%</a:t>
                      </a:r>
                    </a:p>
                  </a:txBody>
                  <a:tcPr marL="9525" marR="9525" marT="9525" marB="0" anchor="ctr"/>
                </a:tc>
                <a:tc>
                  <a:txBody>
                    <a:bodyPr/>
                    <a:lstStyle/>
                    <a:p>
                      <a:pPr algn="ctr" fontAlgn="b"/>
                      <a:r>
                        <a:rPr lang="en-US" sz="1000" b="0" i="0" u="none" strike="noStrike">
                          <a:effectLst/>
                          <a:latin typeface="+mj-lt"/>
                        </a:rPr>
                        <a:t>3.06</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72%</a:t>
                      </a:r>
                    </a:p>
                  </a:txBody>
                  <a:tcPr marL="9525" marR="9525" marT="9525" marB="0" anchor="ctr"/>
                </a:tc>
                <a:tc>
                  <a:txBody>
                    <a:bodyPr/>
                    <a:lstStyle/>
                    <a:p>
                      <a:pPr algn="ctr" fontAlgn="b"/>
                      <a:r>
                        <a:rPr lang="en-US" sz="1000" b="0" i="0" u="none" strike="noStrike">
                          <a:effectLst/>
                          <a:latin typeface="+mj-lt"/>
                        </a:rPr>
                        <a:t>3.11</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79%</a:t>
                      </a:r>
                    </a:p>
                  </a:txBody>
                  <a:tcPr marL="9525" marR="9525" marT="9525" marB="0" anchor="ctr"/>
                </a:tc>
                <a:tc>
                  <a:txBody>
                    <a:bodyPr/>
                    <a:lstStyle/>
                    <a:p>
                      <a:pPr algn="ctr" fontAlgn="b"/>
                      <a:r>
                        <a:rPr lang="en-US" sz="1000" b="0" i="0" u="none" strike="noStrike">
                          <a:effectLst/>
                          <a:latin typeface="+mj-lt"/>
                        </a:rPr>
                        <a:t>2.88</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70%</a:t>
                      </a:r>
                    </a:p>
                  </a:txBody>
                  <a:tcPr marL="9525" marR="9525" marT="9525" marB="0" anchor="ctr"/>
                </a:tc>
                <a:tc>
                  <a:txBody>
                    <a:bodyPr/>
                    <a:lstStyle/>
                    <a:p>
                      <a:pPr algn="ctr" fontAlgn="b"/>
                      <a:r>
                        <a:rPr lang="en-US" sz="1000" b="0" i="0" u="none" strike="noStrike">
                          <a:effectLst/>
                          <a:latin typeface="+mj-lt"/>
                        </a:rPr>
                        <a:t>2.91</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71%</a:t>
                      </a:r>
                    </a:p>
                  </a:txBody>
                  <a:tcPr marL="9525" marR="9525" marT="9525" marB="0" anchor="ctr"/>
                </a:tc>
                <a:tc>
                  <a:txBody>
                    <a:bodyPr/>
                    <a:lstStyle/>
                    <a:p>
                      <a:pPr algn="ctr" fontAlgn="b"/>
                      <a:r>
                        <a:rPr lang="en-US" sz="1000" b="0" i="0" u="none" strike="noStrike">
                          <a:effectLst/>
                          <a:latin typeface="+mj-lt"/>
                        </a:rPr>
                        <a:t>2.93</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71%</a:t>
                      </a:r>
                    </a:p>
                  </a:txBody>
                  <a:tcPr marL="9525" marR="9525" marT="9525" marB="0" anchor="ctr"/>
                </a:tc>
                <a:tc>
                  <a:txBody>
                    <a:bodyPr/>
                    <a:lstStyle/>
                    <a:p>
                      <a:pPr algn="ctr" fontAlgn="b"/>
                      <a:r>
                        <a:rPr lang="en-US" sz="1000" b="0" i="0" u="none" strike="noStrike">
                          <a:effectLst/>
                          <a:latin typeface="+mj-lt"/>
                        </a:rPr>
                        <a:t>2.87</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66%</a:t>
                      </a:r>
                    </a:p>
                  </a:txBody>
                  <a:tcPr marL="9525" marR="9525" marT="9525" marB="0" anchor="ctr"/>
                </a:tc>
                <a:tc>
                  <a:txBody>
                    <a:bodyPr/>
                    <a:lstStyle/>
                    <a:p>
                      <a:pPr algn="ctr" fontAlgn="b"/>
                      <a:r>
                        <a:rPr lang="en-US" sz="1000" b="0" i="0" u="none" strike="noStrike">
                          <a:effectLst/>
                          <a:latin typeface="+mj-lt"/>
                        </a:rPr>
                        <a:t>2.85</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64%</a:t>
                      </a:r>
                    </a:p>
                  </a:txBody>
                  <a:tcPr marL="9525" marR="9525" marT="9525" marB="0" anchor="ctr"/>
                </a:tc>
                <a:tc>
                  <a:txBody>
                    <a:bodyPr/>
                    <a:lstStyle/>
                    <a:p>
                      <a:pPr algn="ctr" fontAlgn="b"/>
                      <a:r>
                        <a:rPr lang="en-US" sz="1000" b="0" i="0" u="none" strike="noStrike">
                          <a:effectLst/>
                          <a:latin typeface="+mj-lt"/>
                        </a:rPr>
                        <a:t>2.98</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73%</a:t>
                      </a:r>
                    </a:p>
                  </a:txBody>
                  <a:tcPr marL="9525" marR="9525" marT="9525" marB="0" anchor="ctr"/>
                </a:tc>
                <a:extLst>
                  <a:ext uri="{0D108BD9-81ED-4DB2-BD59-A6C34878D82A}">
                    <a16:rowId xmlns:a16="http://schemas.microsoft.com/office/drawing/2014/main" val="161925290"/>
                  </a:ext>
                </a:extLst>
              </a:tr>
              <a:tr h="985505">
                <a:tc>
                  <a:txBody>
                    <a:bodyPr/>
                    <a:lstStyle/>
                    <a:p>
                      <a:pPr marL="0" marR="0">
                        <a:lnSpc>
                          <a:spcPct val="107000"/>
                        </a:lnSpc>
                        <a:spcBef>
                          <a:spcPts val="0"/>
                        </a:spcBef>
                        <a:spcAft>
                          <a:spcPts val="0"/>
                        </a:spcAft>
                      </a:pPr>
                      <a:r>
                        <a:rPr lang="en-US" sz="1200" b="1" dirty="0">
                          <a:effectLst/>
                        </a:rPr>
                        <a:t>FEMALE</a:t>
                      </a:r>
                      <a:endParaRPr lang="en-US" sz="12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000" b="0" i="0" u="none" strike="noStrike">
                          <a:effectLst/>
                          <a:latin typeface="+mj-lt"/>
                        </a:rPr>
                        <a:t>3.24</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81%</a:t>
                      </a:r>
                    </a:p>
                  </a:txBody>
                  <a:tcPr marL="9525" marR="9525" marT="9525" marB="0" anchor="ctr"/>
                </a:tc>
                <a:tc>
                  <a:txBody>
                    <a:bodyPr/>
                    <a:lstStyle/>
                    <a:p>
                      <a:pPr algn="ctr" fontAlgn="b"/>
                      <a:r>
                        <a:rPr lang="en-US" sz="1000" b="0" i="0" u="none" strike="noStrike">
                          <a:effectLst/>
                          <a:latin typeface="+mj-lt"/>
                        </a:rPr>
                        <a:t>3.29</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83%</a:t>
                      </a:r>
                    </a:p>
                  </a:txBody>
                  <a:tcPr marL="9525" marR="9525" marT="9525" marB="0" anchor="ctr"/>
                </a:tc>
                <a:tc>
                  <a:txBody>
                    <a:bodyPr/>
                    <a:lstStyle/>
                    <a:p>
                      <a:pPr algn="ctr" fontAlgn="b"/>
                      <a:r>
                        <a:rPr lang="en-US" sz="1000" b="0" i="0" u="none" strike="noStrike">
                          <a:effectLst/>
                          <a:latin typeface="+mj-lt"/>
                        </a:rPr>
                        <a:t>3.28</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82%</a:t>
                      </a:r>
                    </a:p>
                  </a:txBody>
                  <a:tcPr marL="9525" marR="9525" marT="9525" marB="0" anchor="ctr"/>
                </a:tc>
                <a:tc>
                  <a:txBody>
                    <a:bodyPr/>
                    <a:lstStyle/>
                    <a:p>
                      <a:pPr algn="ctr" fontAlgn="b"/>
                      <a:r>
                        <a:rPr lang="en-US" sz="1000" b="0" i="0" u="none" strike="noStrike">
                          <a:effectLst/>
                          <a:latin typeface="+mj-lt"/>
                        </a:rPr>
                        <a:t>3.06</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76%</a:t>
                      </a:r>
                    </a:p>
                  </a:txBody>
                  <a:tcPr marL="9525" marR="9525" marT="9525" marB="0" anchor="ctr"/>
                </a:tc>
                <a:tc>
                  <a:txBody>
                    <a:bodyPr/>
                    <a:lstStyle/>
                    <a:p>
                      <a:pPr algn="ctr" fontAlgn="b"/>
                      <a:r>
                        <a:rPr lang="en-US" sz="1000" b="0" i="0" u="none" strike="noStrike">
                          <a:effectLst/>
                          <a:latin typeface="+mj-lt"/>
                        </a:rPr>
                        <a:t>3.12</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77%</a:t>
                      </a:r>
                    </a:p>
                  </a:txBody>
                  <a:tcPr marL="9525" marR="9525" marT="9525" marB="0" anchor="ctr"/>
                </a:tc>
                <a:tc>
                  <a:txBody>
                    <a:bodyPr/>
                    <a:lstStyle/>
                    <a:p>
                      <a:pPr algn="ctr" fontAlgn="b"/>
                      <a:r>
                        <a:rPr lang="en-US" sz="1000" b="0" i="0" u="none" strike="noStrike">
                          <a:effectLst/>
                          <a:latin typeface="+mj-lt"/>
                        </a:rPr>
                        <a:t>3.13</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82%</a:t>
                      </a:r>
                    </a:p>
                  </a:txBody>
                  <a:tcPr marL="9525" marR="9525" marT="9525" marB="0" anchor="ctr"/>
                </a:tc>
                <a:tc>
                  <a:txBody>
                    <a:bodyPr/>
                    <a:lstStyle/>
                    <a:p>
                      <a:pPr algn="ctr" fontAlgn="b"/>
                      <a:r>
                        <a:rPr lang="en-US" sz="1000" b="0" i="0" u="none" strike="noStrike">
                          <a:effectLst/>
                          <a:latin typeface="+mj-lt"/>
                        </a:rPr>
                        <a:t>3.13</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77%</a:t>
                      </a:r>
                    </a:p>
                  </a:txBody>
                  <a:tcPr marL="9525" marR="9525" marT="9525" marB="0" anchor="ctr"/>
                </a:tc>
                <a:tc>
                  <a:txBody>
                    <a:bodyPr/>
                    <a:lstStyle/>
                    <a:p>
                      <a:pPr algn="ctr" fontAlgn="b"/>
                      <a:r>
                        <a:rPr lang="en-US" sz="1000" b="0" i="0" u="none" strike="noStrike">
                          <a:effectLst/>
                          <a:latin typeface="+mj-lt"/>
                        </a:rPr>
                        <a:t>3.09</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79%</a:t>
                      </a:r>
                    </a:p>
                  </a:txBody>
                  <a:tcPr marL="9525" marR="9525" marT="9525" marB="0" anchor="ctr"/>
                </a:tc>
                <a:tc>
                  <a:txBody>
                    <a:bodyPr/>
                    <a:lstStyle/>
                    <a:p>
                      <a:pPr algn="ctr" fontAlgn="b"/>
                      <a:r>
                        <a:rPr lang="en-US" sz="1000" b="0" i="0" u="none" strike="noStrike">
                          <a:effectLst/>
                          <a:latin typeface="+mj-lt"/>
                        </a:rPr>
                        <a:t>3.12</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78%</a:t>
                      </a:r>
                    </a:p>
                  </a:txBody>
                  <a:tcPr marL="9525" marR="9525" marT="9525" marB="0" anchor="ctr"/>
                </a:tc>
                <a:extLst>
                  <a:ext uri="{0D108BD9-81ED-4DB2-BD59-A6C34878D82A}">
                    <a16:rowId xmlns:a16="http://schemas.microsoft.com/office/drawing/2014/main" val="278586170"/>
                  </a:ext>
                </a:extLst>
              </a:tr>
              <a:tr h="985505">
                <a:tc>
                  <a:txBody>
                    <a:bodyPr/>
                    <a:lstStyle/>
                    <a:p>
                      <a:pPr marL="0" marR="0">
                        <a:lnSpc>
                          <a:spcPct val="107000"/>
                        </a:lnSpc>
                        <a:spcBef>
                          <a:spcPts val="0"/>
                        </a:spcBef>
                        <a:spcAft>
                          <a:spcPts val="0"/>
                        </a:spcAft>
                      </a:pPr>
                      <a:r>
                        <a:rPr lang="en-US" sz="1400" b="1" dirty="0">
                          <a:effectLst/>
                        </a:rPr>
                        <a:t>TOTAL</a:t>
                      </a:r>
                      <a:endParaRPr lang="en-US" sz="14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000" b="0" i="0" u="none" strike="noStrike">
                          <a:effectLst/>
                          <a:latin typeface="+mj-lt"/>
                        </a:rPr>
                        <a:t>3.11</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77%</a:t>
                      </a:r>
                    </a:p>
                  </a:txBody>
                  <a:tcPr marL="9525" marR="9525" marT="9525" marB="0" anchor="ctr"/>
                </a:tc>
                <a:tc>
                  <a:txBody>
                    <a:bodyPr/>
                    <a:lstStyle/>
                    <a:p>
                      <a:pPr algn="ctr" fontAlgn="b"/>
                      <a:r>
                        <a:rPr lang="en-US" sz="1000" b="0" i="0" u="none" strike="noStrike">
                          <a:effectLst/>
                          <a:latin typeface="+mj-lt"/>
                        </a:rPr>
                        <a:t>3.17</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78%</a:t>
                      </a:r>
                    </a:p>
                  </a:txBody>
                  <a:tcPr marL="9525" marR="9525" marT="9525" marB="0" anchor="ctr"/>
                </a:tc>
                <a:tc>
                  <a:txBody>
                    <a:bodyPr/>
                    <a:lstStyle/>
                    <a:p>
                      <a:pPr algn="ctr" fontAlgn="b"/>
                      <a:r>
                        <a:rPr lang="en-US" sz="1000" b="0" i="0" u="none" strike="noStrike">
                          <a:effectLst/>
                          <a:latin typeface="+mj-lt"/>
                        </a:rPr>
                        <a:t>3.19</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80%</a:t>
                      </a:r>
                    </a:p>
                  </a:txBody>
                  <a:tcPr marL="9525" marR="9525" marT="9525" marB="0" anchor="ctr"/>
                </a:tc>
                <a:tc>
                  <a:txBody>
                    <a:bodyPr/>
                    <a:lstStyle/>
                    <a:p>
                      <a:pPr algn="ctr" fontAlgn="b"/>
                      <a:r>
                        <a:rPr lang="en-US" sz="1000" b="0" i="0" u="none" strike="noStrike">
                          <a:effectLst/>
                          <a:latin typeface="+mj-lt"/>
                        </a:rPr>
                        <a:t>2.95</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72%</a:t>
                      </a:r>
                    </a:p>
                  </a:txBody>
                  <a:tcPr marL="9525" marR="9525" marT="9525" marB="0" anchor="ctr"/>
                </a:tc>
                <a:tc>
                  <a:txBody>
                    <a:bodyPr/>
                    <a:lstStyle/>
                    <a:p>
                      <a:pPr algn="ctr" fontAlgn="b"/>
                      <a:r>
                        <a:rPr lang="en-US" sz="1000" b="0" i="0" u="none" strike="noStrike">
                          <a:effectLst/>
                          <a:latin typeface="+mj-lt"/>
                        </a:rPr>
                        <a:t>3.01</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74%</a:t>
                      </a:r>
                    </a:p>
                  </a:txBody>
                  <a:tcPr marL="9525" marR="9525" marT="9525" marB="0" anchor="ctr"/>
                </a:tc>
                <a:tc>
                  <a:txBody>
                    <a:bodyPr/>
                    <a:lstStyle/>
                    <a:p>
                      <a:pPr algn="ctr" fontAlgn="b"/>
                      <a:r>
                        <a:rPr lang="en-US" sz="1000" b="0" i="0" u="none" strike="noStrike">
                          <a:effectLst/>
                          <a:latin typeface="+mj-lt"/>
                        </a:rPr>
                        <a:t>3.03</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77%</a:t>
                      </a:r>
                    </a:p>
                  </a:txBody>
                  <a:tcPr marL="9525" marR="9525" marT="9525" marB="0" anchor="ctr"/>
                </a:tc>
                <a:tc>
                  <a:txBody>
                    <a:bodyPr/>
                    <a:lstStyle/>
                    <a:p>
                      <a:pPr algn="ctr" fontAlgn="b"/>
                      <a:r>
                        <a:rPr lang="en-US" sz="1000" b="0" i="0" u="none" strike="noStrike">
                          <a:effectLst/>
                          <a:latin typeface="+mj-lt"/>
                        </a:rPr>
                        <a:t>2.98</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71%</a:t>
                      </a:r>
                    </a:p>
                  </a:txBody>
                  <a:tcPr marL="9525" marR="9525" marT="9525" marB="0" anchor="ctr"/>
                </a:tc>
                <a:tc>
                  <a:txBody>
                    <a:bodyPr/>
                    <a:lstStyle/>
                    <a:p>
                      <a:pPr algn="ctr" fontAlgn="b"/>
                      <a:r>
                        <a:rPr lang="en-US" sz="1000" b="0" i="0" u="none" strike="noStrike">
                          <a:effectLst/>
                          <a:latin typeface="+mj-lt"/>
                        </a:rPr>
                        <a:t>2.94</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70%</a:t>
                      </a:r>
                    </a:p>
                  </a:txBody>
                  <a:tcPr marL="9525" marR="9525" marT="9525" marB="0" anchor="ctr"/>
                </a:tc>
                <a:tc>
                  <a:txBody>
                    <a:bodyPr/>
                    <a:lstStyle/>
                    <a:p>
                      <a:pPr algn="ctr" fontAlgn="b"/>
                      <a:r>
                        <a:rPr lang="en-US" sz="1000" b="0" i="0" u="none" strike="noStrike">
                          <a:effectLst/>
                          <a:latin typeface="+mj-lt"/>
                        </a:rPr>
                        <a:t>3.04</a:t>
                      </a:r>
                    </a:p>
                  </a:txBody>
                  <a:tcPr marL="9525" marR="9525" marT="9525" marB="0" anchor="ctr">
                    <a:solidFill>
                      <a:schemeClr val="tx2">
                        <a:lumMod val="40000"/>
                        <a:lumOff val="60000"/>
                      </a:schemeClr>
                    </a:solidFill>
                  </a:tcPr>
                </a:tc>
                <a:tc>
                  <a:txBody>
                    <a:bodyPr/>
                    <a:lstStyle/>
                    <a:p>
                      <a:pPr algn="ctr" fontAlgn="b"/>
                      <a:r>
                        <a:rPr lang="en-US" sz="1000" b="0" i="0" u="none" strike="noStrike" dirty="0">
                          <a:effectLst/>
                          <a:latin typeface="+mj-lt"/>
                        </a:rPr>
                        <a:t>76%</a:t>
                      </a:r>
                    </a:p>
                  </a:txBody>
                  <a:tcPr marL="9525" marR="9525" marT="9525" marB="0" anchor="ctr"/>
                </a:tc>
                <a:extLst>
                  <a:ext uri="{0D108BD9-81ED-4DB2-BD59-A6C34878D82A}">
                    <a16:rowId xmlns:a16="http://schemas.microsoft.com/office/drawing/2014/main" val="2524068375"/>
                  </a:ext>
                </a:extLst>
              </a:tr>
            </a:tbl>
          </a:graphicData>
        </a:graphic>
      </p:graphicFrame>
    </p:spTree>
    <p:extLst>
      <p:ext uri="{BB962C8B-B14F-4D97-AF65-F5344CB8AC3E}">
        <p14:creationId xmlns:p14="http://schemas.microsoft.com/office/powerpoint/2010/main" val="3032584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Percentage at/above mean by grade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49741836"/>
              </p:ext>
            </p:extLst>
          </p:nvPr>
        </p:nvGraphicFramePr>
        <p:xfrm>
          <a:off x="228600" y="1600200"/>
          <a:ext cx="8686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8363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245"/>
            <a:ext cx="9144000" cy="1630362"/>
          </a:xfrm>
        </p:spPr>
        <p:txBody>
          <a:bodyPr>
            <a:noAutofit/>
          </a:bodyPr>
          <a:lstStyle/>
          <a:p>
            <a:r>
              <a:rPr lang="en-US" sz="4000" b="1" dirty="0"/>
              <a:t>Index mean by subgroup</a:t>
            </a:r>
            <a:br>
              <a:rPr lang="en-US" sz="4000" b="1" dirty="0"/>
            </a:br>
            <a:r>
              <a:rPr lang="en-US" sz="2800" i="1" dirty="0"/>
              <a:t>Always (4), Usually (3), Sometimes (2), Never (1)</a:t>
            </a:r>
            <a:br>
              <a:rPr lang="en-US" sz="4000" b="1" dirty="0"/>
            </a:br>
            <a:br>
              <a:rPr lang="en-US" sz="1800" b="1" dirty="0"/>
            </a:br>
            <a:r>
              <a:rPr lang="en-US" sz="2800" b="1" dirty="0"/>
              <a:t>All students index mean: 3.06</a:t>
            </a:r>
            <a:endParaRPr lang="en-US" sz="4000" b="1" dirty="0"/>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914112" rIns="685584"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200" b="1" i="0" u="none" strike="noStrike" cap="none" normalizeH="0" baseline="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0" y="6096009"/>
            <a:ext cx="9144000" cy="388696"/>
          </a:xfrm>
          <a:prstGeom prst="rect">
            <a:avLst/>
          </a:prstGeom>
        </p:spPr>
        <p:txBody>
          <a:bodyPr wrap="square">
            <a:spAutoFit/>
          </a:bodyPr>
          <a:lstStyle/>
          <a:p>
            <a:pPr algn="ct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Note:  Subgroup results not reported when sample size is &lt;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11664023"/>
              </p:ext>
            </p:extLst>
          </p:nvPr>
        </p:nvGraphicFramePr>
        <p:xfrm>
          <a:off x="762000" y="2784408"/>
          <a:ext cx="2523892" cy="2985121"/>
        </p:xfrm>
        <a:graphic>
          <a:graphicData uri="http://schemas.openxmlformats.org/drawingml/2006/table">
            <a:tbl>
              <a:tblPr firstRow="1">
                <a:tableStyleId>{5C22544A-7EE6-4342-B048-85BDC9FD1C3A}</a:tableStyleId>
              </a:tblPr>
              <a:tblGrid>
                <a:gridCol w="1388141">
                  <a:extLst>
                    <a:ext uri="{9D8B030D-6E8A-4147-A177-3AD203B41FA5}">
                      <a16:colId xmlns:a16="http://schemas.microsoft.com/office/drawing/2014/main" val="2223548508"/>
                    </a:ext>
                  </a:extLst>
                </a:gridCol>
                <a:gridCol w="1135751">
                  <a:extLst>
                    <a:ext uri="{9D8B030D-6E8A-4147-A177-3AD203B41FA5}">
                      <a16:colId xmlns:a16="http://schemas.microsoft.com/office/drawing/2014/main" val="359431437"/>
                    </a:ext>
                  </a:extLst>
                </a:gridCol>
              </a:tblGrid>
              <a:tr h="613965">
                <a:tc>
                  <a:txBody>
                    <a:bodyPr/>
                    <a:lstStyle/>
                    <a:p>
                      <a:pPr marL="0" marR="0" algn="l">
                        <a:lnSpc>
                          <a:spcPct val="107000"/>
                        </a:lnSpc>
                        <a:spcBef>
                          <a:spcPts val="0"/>
                        </a:spcBef>
                        <a:spcAft>
                          <a:spcPts val="0"/>
                        </a:spcAft>
                      </a:pPr>
                      <a:r>
                        <a:rPr lang="en-US" sz="1600" dirty="0">
                          <a:effectLst/>
                        </a:rPr>
                        <a:t>Ethnicity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a:t>
                      </a:r>
                      <a:r>
                        <a:rPr lang="en-US" sz="1600" baseline="0" dirty="0">
                          <a:effectLst/>
                        </a:rPr>
                        <a:t>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279964">
                <a:tc>
                  <a:txBody>
                    <a:bodyPr/>
                    <a:lstStyle/>
                    <a:p>
                      <a:pPr algn="l" fontAlgn="b"/>
                      <a:r>
                        <a:rPr lang="en-US" sz="1600" b="0" i="0" u="none" strike="noStrike" dirty="0">
                          <a:effectLst/>
                          <a:latin typeface="+mj-lt"/>
                        </a:rPr>
                        <a:t>White</a:t>
                      </a:r>
                    </a:p>
                  </a:txBody>
                  <a:tcPr marL="9525" marR="9525" marT="9525" marB="0" anchor="ctr"/>
                </a:tc>
                <a:tc>
                  <a:txBody>
                    <a:bodyPr/>
                    <a:lstStyle/>
                    <a:p>
                      <a:pPr algn="ctr" fontAlgn="b"/>
                      <a:r>
                        <a:rPr lang="en-US" sz="1600" b="0" i="0" u="none" strike="noStrike" dirty="0">
                          <a:effectLst/>
                          <a:latin typeface="+mj-lt"/>
                        </a:rPr>
                        <a:t>3.04</a:t>
                      </a:r>
                    </a:p>
                  </a:txBody>
                  <a:tcPr marL="9525" marR="9525" marT="9525" marB="0" anchor="ctr"/>
                </a:tc>
                <a:extLst>
                  <a:ext uri="{0D108BD9-81ED-4DB2-BD59-A6C34878D82A}">
                    <a16:rowId xmlns:a16="http://schemas.microsoft.com/office/drawing/2014/main" val="3557938959"/>
                  </a:ext>
                </a:extLst>
              </a:tr>
              <a:tr h="279964">
                <a:tc>
                  <a:txBody>
                    <a:bodyPr/>
                    <a:lstStyle/>
                    <a:p>
                      <a:pPr algn="l" fontAlgn="b"/>
                      <a:r>
                        <a:rPr lang="en-US" sz="1600" b="0" i="0" u="none" strike="noStrike" dirty="0">
                          <a:effectLst/>
                          <a:latin typeface="+mj-lt"/>
                        </a:rPr>
                        <a:t>American Indian or Alaskan Native</a:t>
                      </a:r>
                    </a:p>
                  </a:txBody>
                  <a:tcPr marL="9525" marR="9525" marT="9525" marB="0" anchor="ctr"/>
                </a:tc>
                <a:tc>
                  <a:txBody>
                    <a:bodyPr/>
                    <a:lstStyle/>
                    <a:p>
                      <a:pPr algn="ctr" fontAlgn="b"/>
                      <a:r>
                        <a:rPr lang="en-US" sz="1600" b="0" i="0" u="none" strike="noStrike" dirty="0">
                          <a:effectLst/>
                          <a:latin typeface="+mj-lt"/>
                        </a:rPr>
                        <a:t>2.90</a:t>
                      </a:r>
                    </a:p>
                  </a:txBody>
                  <a:tcPr marL="9525" marR="9525" marT="9525" marB="0" anchor="ctr"/>
                </a:tc>
                <a:extLst>
                  <a:ext uri="{0D108BD9-81ED-4DB2-BD59-A6C34878D82A}">
                    <a16:rowId xmlns:a16="http://schemas.microsoft.com/office/drawing/2014/main" val="2260787444"/>
                  </a:ext>
                </a:extLst>
              </a:tr>
              <a:tr h="572978">
                <a:tc>
                  <a:txBody>
                    <a:bodyPr/>
                    <a:lstStyle/>
                    <a:p>
                      <a:pPr algn="l" fontAlgn="b"/>
                      <a:r>
                        <a:rPr lang="en-US" sz="1600" b="0" i="0" u="none" strike="noStrike" dirty="0">
                          <a:effectLst/>
                          <a:latin typeface="+mj-lt"/>
                        </a:rPr>
                        <a:t>Hispanic</a:t>
                      </a:r>
                    </a:p>
                  </a:txBody>
                  <a:tcPr marL="9525" marR="9525" marT="9525" marB="0" anchor="ctr"/>
                </a:tc>
                <a:tc>
                  <a:txBody>
                    <a:bodyPr/>
                    <a:lstStyle/>
                    <a:p>
                      <a:pPr algn="ctr" fontAlgn="b"/>
                      <a:r>
                        <a:rPr lang="en-US" sz="1600" b="0" i="0" u="none" strike="noStrike">
                          <a:effectLst/>
                          <a:latin typeface="+mj-lt"/>
                        </a:rPr>
                        <a:t>3.17</a:t>
                      </a:r>
                    </a:p>
                  </a:txBody>
                  <a:tcPr marL="9525" marR="9525" marT="9525" marB="0" anchor="ctr"/>
                </a:tc>
                <a:extLst>
                  <a:ext uri="{0D108BD9-81ED-4DB2-BD59-A6C34878D82A}">
                    <a16:rowId xmlns:a16="http://schemas.microsoft.com/office/drawing/2014/main" val="3124243469"/>
                  </a:ext>
                </a:extLst>
              </a:tr>
              <a:tr h="279964">
                <a:tc>
                  <a:txBody>
                    <a:bodyPr/>
                    <a:lstStyle/>
                    <a:p>
                      <a:pPr algn="l" fontAlgn="b"/>
                      <a:r>
                        <a:rPr lang="en-US" sz="1600" b="0" i="0" u="none" strike="noStrike" dirty="0">
                          <a:effectLst/>
                          <a:latin typeface="+mj-lt"/>
                        </a:rPr>
                        <a:t>Asian</a:t>
                      </a:r>
                    </a:p>
                  </a:txBody>
                  <a:tcPr marL="9525" marR="9525" marT="9525" marB="0" anchor="ctr"/>
                </a:tc>
                <a:tc>
                  <a:txBody>
                    <a:bodyPr/>
                    <a:lstStyle/>
                    <a:p>
                      <a:pPr algn="ctr" fontAlgn="b"/>
                      <a:r>
                        <a:rPr lang="en-US" sz="1600" b="0" i="0" u="none" strike="noStrike">
                          <a:effectLst/>
                          <a:latin typeface="+mj-lt"/>
                        </a:rPr>
                        <a:t>3.15</a:t>
                      </a:r>
                    </a:p>
                  </a:txBody>
                  <a:tcPr marL="9525" marR="9525" marT="9525" marB="0" anchor="ctr"/>
                </a:tc>
                <a:extLst>
                  <a:ext uri="{0D108BD9-81ED-4DB2-BD59-A6C34878D82A}">
                    <a16:rowId xmlns:a16="http://schemas.microsoft.com/office/drawing/2014/main" val="3854185822"/>
                  </a:ext>
                </a:extLst>
              </a:tr>
              <a:tr h="279964">
                <a:tc>
                  <a:txBody>
                    <a:bodyPr/>
                    <a:lstStyle/>
                    <a:p>
                      <a:pPr algn="l" fontAlgn="b"/>
                      <a:r>
                        <a:rPr lang="en-US" sz="1600" b="0" i="0" u="none" strike="noStrike" dirty="0">
                          <a:effectLst/>
                          <a:latin typeface="+mj-lt"/>
                        </a:rPr>
                        <a:t>Black or African American</a:t>
                      </a:r>
                    </a:p>
                  </a:txBody>
                  <a:tcPr marL="9525" marR="9525" marT="9525" marB="0" anchor="ctr"/>
                </a:tc>
                <a:tc>
                  <a:txBody>
                    <a:bodyPr/>
                    <a:lstStyle/>
                    <a:p>
                      <a:pPr algn="ctr" fontAlgn="b"/>
                      <a:r>
                        <a:rPr lang="en-US" sz="1600" b="0" i="0" u="none" strike="noStrike" dirty="0">
                          <a:effectLst/>
                          <a:latin typeface="+mj-lt"/>
                        </a:rPr>
                        <a:t>2.94</a:t>
                      </a:r>
                    </a:p>
                  </a:txBody>
                  <a:tcPr marL="9525" marR="9525" marT="9525" marB="0" anchor="ctr"/>
                </a:tc>
                <a:extLst>
                  <a:ext uri="{0D108BD9-81ED-4DB2-BD59-A6C34878D82A}">
                    <a16:rowId xmlns:a16="http://schemas.microsoft.com/office/drawing/2014/main" val="3973636874"/>
                  </a:ext>
                </a:extLst>
              </a:tr>
            </a:tbl>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907758295"/>
              </p:ext>
            </p:extLst>
          </p:nvPr>
        </p:nvGraphicFramePr>
        <p:xfrm>
          <a:off x="3505200" y="2064325"/>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Sp</a:t>
                      </a:r>
                      <a:r>
                        <a:rPr lang="en-US" sz="1600" baseline="0" dirty="0">
                          <a:effectLst/>
                        </a:rPr>
                        <a:t>ecial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2.99</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3.07</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1" name="Content Placeholder 8"/>
          <p:cNvGraphicFramePr>
            <a:graphicFrameLocks/>
          </p:cNvGraphicFramePr>
          <p:nvPr>
            <p:extLst>
              <p:ext uri="{D42A27DB-BD31-4B8C-83A1-F6EECF244321}">
                <p14:modId xmlns:p14="http://schemas.microsoft.com/office/powerpoint/2010/main" val="794206446"/>
              </p:ext>
            </p:extLst>
          </p:nvPr>
        </p:nvGraphicFramePr>
        <p:xfrm>
          <a:off x="3505200" y="3231368"/>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Gifted/ Talented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3.04</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3.06</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2" name="Content Placeholder 8"/>
          <p:cNvGraphicFramePr>
            <a:graphicFrameLocks/>
          </p:cNvGraphicFramePr>
          <p:nvPr>
            <p:extLst>
              <p:ext uri="{D42A27DB-BD31-4B8C-83A1-F6EECF244321}">
                <p14:modId xmlns:p14="http://schemas.microsoft.com/office/powerpoint/2010/main" val="904696850"/>
              </p:ext>
            </p:extLst>
          </p:nvPr>
        </p:nvGraphicFramePr>
        <p:xfrm>
          <a:off x="5858108" y="2784408"/>
          <a:ext cx="2133600" cy="1304609"/>
        </p:xfrm>
        <a:graphic>
          <a:graphicData uri="http://schemas.openxmlformats.org/drawingml/2006/table">
            <a:tbl>
              <a:tblPr firstRow="1">
                <a:tableStyleId>{5C22544A-7EE6-4342-B048-85BDC9FD1C3A}</a:tableStyleId>
              </a:tblPr>
              <a:tblGrid>
                <a:gridCol w="1295400">
                  <a:extLst>
                    <a:ext uri="{9D8B030D-6E8A-4147-A177-3AD203B41FA5}">
                      <a16:colId xmlns:a16="http://schemas.microsoft.com/office/drawing/2014/main" val="2223548508"/>
                    </a:ext>
                  </a:extLst>
                </a:gridCol>
                <a:gridCol w="838200">
                  <a:extLst>
                    <a:ext uri="{9D8B030D-6E8A-4147-A177-3AD203B41FA5}">
                      <a16:colId xmlns:a16="http://schemas.microsoft.com/office/drawing/2014/main" val="359431437"/>
                    </a:ext>
                  </a:extLst>
                </a:gridCol>
              </a:tblGrid>
              <a:tr h="474058">
                <a:tc>
                  <a:txBody>
                    <a:bodyPr/>
                    <a:lstStyle/>
                    <a:p>
                      <a:pPr marL="0" marR="0" algn="ctr">
                        <a:lnSpc>
                          <a:spcPct val="107000"/>
                        </a:lnSpc>
                        <a:spcBef>
                          <a:spcPts val="0"/>
                        </a:spcBef>
                        <a:spcAft>
                          <a:spcPts val="0"/>
                        </a:spcAft>
                      </a:pPr>
                      <a:r>
                        <a:rPr lang="en-US" sz="1600" dirty="0">
                          <a:effectLst/>
                        </a:rPr>
                        <a:t>English Language Learner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3.30</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3.05</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3" name="Content Placeholder 8"/>
          <p:cNvGraphicFramePr>
            <a:graphicFrameLocks/>
          </p:cNvGraphicFramePr>
          <p:nvPr>
            <p:extLst>
              <p:ext uri="{D42A27DB-BD31-4B8C-83A1-F6EECF244321}">
                <p14:modId xmlns:p14="http://schemas.microsoft.com/office/powerpoint/2010/main" val="3329715978"/>
              </p:ext>
            </p:extLst>
          </p:nvPr>
        </p:nvGraphicFramePr>
        <p:xfrm>
          <a:off x="5858108" y="4240193"/>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Residency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3.07</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Choice</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2.93</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4" name="Content Placeholder 8"/>
          <p:cNvGraphicFramePr>
            <a:graphicFrameLocks/>
          </p:cNvGraphicFramePr>
          <p:nvPr>
            <p:extLst>
              <p:ext uri="{D42A27DB-BD31-4B8C-83A1-F6EECF244321}">
                <p14:modId xmlns:p14="http://schemas.microsoft.com/office/powerpoint/2010/main" val="1001152573"/>
              </p:ext>
            </p:extLst>
          </p:nvPr>
        </p:nvGraphicFramePr>
        <p:xfrm>
          <a:off x="3505200" y="4386500"/>
          <a:ext cx="2133600" cy="1565529"/>
        </p:xfrm>
        <a:graphic>
          <a:graphicData uri="http://schemas.openxmlformats.org/drawingml/2006/table">
            <a:tbl>
              <a:tblPr firstRow="1">
                <a:tableStyleId>{5C22544A-7EE6-4342-B048-85BDC9FD1C3A}</a:tableStyleId>
              </a:tblPr>
              <a:tblGrid>
                <a:gridCol w="1143000">
                  <a:extLst>
                    <a:ext uri="{9D8B030D-6E8A-4147-A177-3AD203B41FA5}">
                      <a16:colId xmlns:a16="http://schemas.microsoft.com/office/drawing/2014/main" val="2223548508"/>
                    </a:ext>
                  </a:extLst>
                </a:gridCol>
                <a:gridCol w="99060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Lunch Status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Free/ Reduced</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3.09</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Not</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free/ reduced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3.04</a:t>
                      </a:r>
                    </a:p>
                  </a:txBody>
                  <a:tcPr marL="68580" marR="68580" marT="0" marB="0" anchor="ctr"/>
                </a:tc>
                <a:extLst>
                  <a:ext uri="{0D108BD9-81ED-4DB2-BD59-A6C34878D82A}">
                    <a16:rowId xmlns:a16="http://schemas.microsoft.com/office/drawing/2014/main" val="2260787444"/>
                  </a:ext>
                </a:extLst>
              </a:tr>
            </a:tbl>
          </a:graphicData>
        </a:graphic>
      </p:graphicFrame>
    </p:spTree>
    <p:extLst>
      <p:ext uri="{BB962C8B-B14F-4D97-AF65-F5344CB8AC3E}">
        <p14:creationId xmlns:p14="http://schemas.microsoft.com/office/powerpoint/2010/main" val="249219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02535"/>
            <a:ext cx="9144000" cy="1470025"/>
          </a:xfrm>
        </p:spPr>
        <p:txBody>
          <a:bodyPr>
            <a:noAutofit/>
          </a:bodyPr>
          <a:lstStyle/>
          <a:p>
            <a:r>
              <a:rPr lang="en-US" b="1" dirty="0"/>
              <a:t>Preparation</a:t>
            </a:r>
            <a:br>
              <a:rPr lang="en-US" b="1" dirty="0"/>
            </a:br>
            <a:r>
              <a:rPr lang="en-US" b="1" dirty="0"/>
              <a:t>(Grades 10-12)</a:t>
            </a:r>
            <a:br>
              <a:rPr lang="en-US" b="1" dirty="0"/>
            </a:br>
            <a:r>
              <a:rPr lang="en-US" sz="2000" dirty="0"/>
              <a:t>The student has clear goals for their future, has identified the steps to reach their goals as well as sees a connection between their current learning and activities and their future. </a:t>
            </a:r>
            <a:endParaRPr lang="en-US" sz="3200" b="1" i="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922712" y="1219200"/>
            <a:ext cx="1298575" cy="944880"/>
          </a:xfrm>
          <a:prstGeom prst="rect">
            <a:avLst/>
          </a:prstGeom>
          <a:noFill/>
        </p:spPr>
      </p:pic>
    </p:spTree>
    <p:extLst>
      <p:ext uri="{BB962C8B-B14F-4D97-AF65-F5344CB8AC3E}">
        <p14:creationId xmlns:p14="http://schemas.microsoft.com/office/powerpoint/2010/main" val="2684989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t>Index Response Items</a:t>
            </a:r>
            <a:br>
              <a:rPr lang="en-US" sz="4000" b="1" dirty="0"/>
            </a:br>
            <a:r>
              <a:rPr lang="en-US" sz="3100" i="1" dirty="0"/>
              <a:t>Always (4), Usually (3), Sometimes (2), Never (1)</a:t>
            </a:r>
            <a:endParaRPr lang="en-US" sz="400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3911357"/>
              </p:ext>
            </p:extLst>
          </p:nvPr>
        </p:nvGraphicFramePr>
        <p:xfrm>
          <a:off x="0" y="1524000"/>
          <a:ext cx="91440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1381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t>Index mean and percentage at/above mean </a:t>
            </a:r>
            <a:br>
              <a:rPr lang="en-US" sz="4000" b="1" dirty="0"/>
            </a:br>
            <a:r>
              <a:rPr lang="en-US" sz="4000" b="1" dirty="0"/>
              <a:t>by grade and gender</a:t>
            </a:r>
            <a:br>
              <a:rPr lang="en-US" sz="4000" b="1" dirty="0"/>
            </a:br>
            <a:r>
              <a:rPr lang="en-US" sz="3100" i="1" dirty="0">
                <a:solidFill>
                  <a:prstClr val="black"/>
                </a:solidFill>
              </a:rPr>
              <a:t>Always (4), Usually (3), Sometimes (2), Never (1)</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8463406"/>
              </p:ext>
            </p:extLst>
          </p:nvPr>
        </p:nvGraphicFramePr>
        <p:xfrm>
          <a:off x="-2" y="1828800"/>
          <a:ext cx="9144007" cy="5029200"/>
        </p:xfrm>
        <a:graphic>
          <a:graphicData uri="http://schemas.openxmlformats.org/drawingml/2006/table">
            <a:tbl>
              <a:tblPr firstRow="1" lastRow="1">
                <a:tableStyleId>{5C22544A-7EE6-4342-B048-85BDC9FD1C3A}</a:tableStyleId>
              </a:tblPr>
              <a:tblGrid>
                <a:gridCol w="857707">
                  <a:extLst>
                    <a:ext uri="{9D8B030D-6E8A-4147-A177-3AD203B41FA5}">
                      <a16:colId xmlns:a16="http://schemas.microsoft.com/office/drawing/2014/main" val="3809468100"/>
                    </a:ext>
                  </a:extLst>
                </a:gridCol>
                <a:gridCol w="460350">
                  <a:extLst>
                    <a:ext uri="{9D8B030D-6E8A-4147-A177-3AD203B41FA5}">
                      <a16:colId xmlns:a16="http://schemas.microsoft.com/office/drawing/2014/main" val="98051671"/>
                    </a:ext>
                  </a:extLst>
                </a:gridCol>
                <a:gridCol w="460350">
                  <a:extLst>
                    <a:ext uri="{9D8B030D-6E8A-4147-A177-3AD203B41FA5}">
                      <a16:colId xmlns:a16="http://schemas.microsoft.com/office/drawing/2014/main" val="3189490162"/>
                    </a:ext>
                  </a:extLst>
                </a:gridCol>
                <a:gridCol w="460350">
                  <a:extLst>
                    <a:ext uri="{9D8B030D-6E8A-4147-A177-3AD203B41FA5}">
                      <a16:colId xmlns:a16="http://schemas.microsoft.com/office/drawing/2014/main" val="149851969"/>
                    </a:ext>
                  </a:extLst>
                </a:gridCol>
                <a:gridCol w="460350">
                  <a:extLst>
                    <a:ext uri="{9D8B030D-6E8A-4147-A177-3AD203B41FA5}">
                      <a16:colId xmlns:a16="http://schemas.microsoft.com/office/drawing/2014/main" val="476932258"/>
                    </a:ext>
                  </a:extLst>
                </a:gridCol>
                <a:gridCol w="460350">
                  <a:extLst>
                    <a:ext uri="{9D8B030D-6E8A-4147-A177-3AD203B41FA5}">
                      <a16:colId xmlns:a16="http://schemas.microsoft.com/office/drawing/2014/main" val="2414857605"/>
                    </a:ext>
                  </a:extLst>
                </a:gridCol>
                <a:gridCol w="460350">
                  <a:extLst>
                    <a:ext uri="{9D8B030D-6E8A-4147-A177-3AD203B41FA5}">
                      <a16:colId xmlns:a16="http://schemas.microsoft.com/office/drawing/2014/main" val="4258709173"/>
                    </a:ext>
                  </a:extLst>
                </a:gridCol>
                <a:gridCol w="460350">
                  <a:extLst>
                    <a:ext uri="{9D8B030D-6E8A-4147-A177-3AD203B41FA5}">
                      <a16:colId xmlns:a16="http://schemas.microsoft.com/office/drawing/2014/main" val="1220489696"/>
                    </a:ext>
                  </a:extLst>
                </a:gridCol>
                <a:gridCol w="460350">
                  <a:extLst>
                    <a:ext uri="{9D8B030D-6E8A-4147-A177-3AD203B41FA5}">
                      <a16:colId xmlns:a16="http://schemas.microsoft.com/office/drawing/2014/main" val="1267417354"/>
                    </a:ext>
                  </a:extLst>
                </a:gridCol>
                <a:gridCol w="460350">
                  <a:extLst>
                    <a:ext uri="{9D8B030D-6E8A-4147-A177-3AD203B41FA5}">
                      <a16:colId xmlns:a16="http://schemas.microsoft.com/office/drawing/2014/main" val="4177529304"/>
                    </a:ext>
                  </a:extLst>
                </a:gridCol>
                <a:gridCol w="460350">
                  <a:extLst>
                    <a:ext uri="{9D8B030D-6E8A-4147-A177-3AD203B41FA5}">
                      <a16:colId xmlns:a16="http://schemas.microsoft.com/office/drawing/2014/main" val="746429454"/>
                    </a:ext>
                  </a:extLst>
                </a:gridCol>
                <a:gridCol w="460350">
                  <a:extLst>
                    <a:ext uri="{9D8B030D-6E8A-4147-A177-3AD203B41FA5}">
                      <a16:colId xmlns:a16="http://schemas.microsoft.com/office/drawing/2014/main" val="812120881"/>
                    </a:ext>
                  </a:extLst>
                </a:gridCol>
                <a:gridCol w="460350">
                  <a:extLst>
                    <a:ext uri="{9D8B030D-6E8A-4147-A177-3AD203B41FA5}">
                      <a16:colId xmlns:a16="http://schemas.microsoft.com/office/drawing/2014/main" val="2901910745"/>
                    </a:ext>
                  </a:extLst>
                </a:gridCol>
                <a:gridCol w="460350">
                  <a:extLst>
                    <a:ext uri="{9D8B030D-6E8A-4147-A177-3AD203B41FA5}">
                      <a16:colId xmlns:a16="http://schemas.microsoft.com/office/drawing/2014/main" val="2039106510"/>
                    </a:ext>
                  </a:extLst>
                </a:gridCol>
                <a:gridCol w="460350">
                  <a:extLst>
                    <a:ext uri="{9D8B030D-6E8A-4147-A177-3AD203B41FA5}">
                      <a16:colId xmlns:a16="http://schemas.microsoft.com/office/drawing/2014/main" val="2263867731"/>
                    </a:ext>
                  </a:extLst>
                </a:gridCol>
                <a:gridCol w="460350">
                  <a:extLst>
                    <a:ext uri="{9D8B030D-6E8A-4147-A177-3AD203B41FA5}">
                      <a16:colId xmlns:a16="http://schemas.microsoft.com/office/drawing/2014/main" val="844389571"/>
                    </a:ext>
                  </a:extLst>
                </a:gridCol>
                <a:gridCol w="460350">
                  <a:extLst>
                    <a:ext uri="{9D8B030D-6E8A-4147-A177-3AD203B41FA5}">
                      <a16:colId xmlns:a16="http://schemas.microsoft.com/office/drawing/2014/main" val="3674266961"/>
                    </a:ext>
                  </a:extLst>
                </a:gridCol>
                <a:gridCol w="460350">
                  <a:extLst>
                    <a:ext uri="{9D8B030D-6E8A-4147-A177-3AD203B41FA5}">
                      <a16:colId xmlns:a16="http://schemas.microsoft.com/office/drawing/2014/main" val="2543301821"/>
                    </a:ext>
                  </a:extLst>
                </a:gridCol>
                <a:gridCol w="460350">
                  <a:extLst>
                    <a:ext uri="{9D8B030D-6E8A-4147-A177-3AD203B41FA5}">
                      <a16:colId xmlns:a16="http://schemas.microsoft.com/office/drawing/2014/main" val="3644487110"/>
                    </a:ext>
                  </a:extLst>
                </a:gridCol>
              </a:tblGrid>
              <a:tr h="1161678">
                <a:tc>
                  <a:txBody>
                    <a:bodyPr/>
                    <a:lstStyle/>
                    <a:p>
                      <a:pPr marL="0" marR="0">
                        <a:lnSpc>
                          <a:spcPct val="107000"/>
                        </a:lnSpc>
                        <a:spcBef>
                          <a:spcPts val="0"/>
                        </a:spcBef>
                        <a:spcAft>
                          <a:spcPts val="0"/>
                        </a:spcAft>
                      </a:pPr>
                      <a:r>
                        <a:rPr lang="en-US" sz="11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tc>
                <a:tc gridSpan="2">
                  <a:txBody>
                    <a:bodyPr/>
                    <a:lstStyle/>
                    <a:p>
                      <a:pPr marL="0" marR="0" algn="ctr">
                        <a:lnSpc>
                          <a:spcPct val="107000"/>
                        </a:lnSpc>
                        <a:spcBef>
                          <a:spcPts val="0"/>
                        </a:spcBef>
                        <a:spcAft>
                          <a:spcPts val="0"/>
                        </a:spcAft>
                      </a:pPr>
                      <a:r>
                        <a:rPr lang="en-US" sz="2000" dirty="0">
                          <a:effectLst/>
                        </a:rPr>
                        <a:t>4</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5</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6</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7</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8</a:t>
                      </a:r>
                      <a:r>
                        <a:rPr lang="en-US" sz="2000" baseline="30000" dirty="0">
                          <a:effectLst/>
                        </a:rPr>
                        <a:t>TH</a:t>
                      </a:r>
                      <a:r>
                        <a:rPr lang="en-US" sz="2000" dirty="0">
                          <a:effectLst/>
                        </a:rPr>
                        <a:t> </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9</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10</a:t>
                      </a:r>
                      <a:r>
                        <a:rPr lang="en-US" sz="2000" baseline="30000" dirty="0">
                          <a:effectLst/>
                        </a:rPr>
                        <a:t>TH</a:t>
                      </a:r>
                      <a:r>
                        <a:rPr lang="en-US" sz="2000" dirty="0">
                          <a:effectLst/>
                        </a:rPr>
                        <a:t> </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11</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12</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extLst>
                  <a:ext uri="{0D108BD9-81ED-4DB2-BD59-A6C34878D82A}">
                    <a16:rowId xmlns:a16="http://schemas.microsoft.com/office/drawing/2014/main" val="58567978"/>
                  </a:ext>
                </a:extLst>
              </a:tr>
              <a:tr h="911007">
                <a:tc>
                  <a:txBody>
                    <a:bodyPr/>
                    <a:lstStyle/>
                    <a:p>
                      <a:pPr marL="0" marR="0">
                        <a:lnSpc>
                          <a:spcPct val="107000"/>
                        </a:lnSpc>
                        <a:spcBef>
                          <a:spcPts val="0"/>
                        </a:spcBef>
                        <a:spcAft>
                          <a:spcPts val="0"/>
                        </a:spcAft>
                      </a:pPr>
                      <a:r>
                        <a:rPr lang="en-US" sz="10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extLst>
                  <a:ext uri="{0D108BD9-81ED-4DB2-BD59-A6C34878D82A}">
                    <a16:rowId xmlns:a16="http://schemas.microsoft.com/office/drawing/2014/main" val="558219542"/>
                  </a:ext>
                </a:extLst>
              </a:tr>
              <a:tr h="985505">
                <a:tc>
                  <a:txBody>
                    <a:bodyPr/>
                    <a:lstStyle/>
                    <a:p>
                      <a:pPr marL="0" marR="0">
                        <a:lnSpc>
                          <a:spcPct val="107000"/>
                        </a:lnSpc>
                        <a:spcBef>
                          <a:spcPts val="0"/>
                        </a:spcBef>
                        <a:spcAft>
                          <a:spcPts val="0"/>
                        </a:spcAft>
                      </a:pPr>
                      <a:r>
                        <a:rPr lang="en-US" sz="1200" b="1" dirty="0">
                          <a:effectLst/>
                        </a:rPr>
                        <a:t>MALE</a:t>
                      </a:r>
                      <a:endParaRPr lang="en-US" sz="12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solidFill>
                      <a:schemeClr val="bg1">
                        <a:lumMod val="95000"/>
                      </a:schemeClr>
                    </a:solidFill>
                  </a:tcP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solidFill>
                      <a:schemeClr val="bg1">
                        <a:lumMod val="95000"/>
                      </a:schemeClr>
                    </a:solidFill>
                  </a:tcP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solidFill>
                      <a:schemeClr val="bg1">
                        <a:lumMod val="95000"/>
                      </a:schemeClr>
                    </a:solidFill>
                  </a:tcP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solidFill>
                      <a:schemeClr val="bg1">
                        <a:lumMod val="95000"/>
                      </a:schemeClr>
                    </a:solidFill>
                  </a:tcP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solidFill>
                      <a:schemeClr val="bg1">
                        <a:lumMod val="95000"/>
                      </a:schemeClr>
                    </a:solidFill>
                  </a:tcPr>
                </a:tc>
                <a:tc>
                  <a:txBody>
                    <a:bodyPr/>
                    <a:lstStyle/>
                    <a:p>
                      <a:pPr algn="ctr" fontAlgn="b"/>
                      <a:r>
                        <a:rPr lang="en-US" sz="1400" b="0" i="0" u="none" strike="noStrike">
                          <a:effectLst/>
                          <a:latin typeface="+mj-lt"/>
                        </a:rPr>
                        <a:t>-</a:t>
                      </a:r>
                    </a:p>
                  </a:txBody>
                  <a:tcPr marL="9525" marR="9525" marT="9525" marB="0" anchor="ctr"/>
                </a:tc>
                <a:tc>
                  <a:txBody>
                    <a:bodyPr/>
                    <a:lstStyle/>
                    <a:p>
                      <a:pPr algn="ctr" fontAlgn="b"/>
                      <a:r>
                        <a:rPr lang="en-US" sz="1400" b="0" i="0" u="none" strike="noStrike">
                          <a:effectLst/>
                          <a:latin typeface="+mj-lt"/>
                        </a:rPr>
                        <a:t>-</a:t>
                      </a:r>
                    </a:p>
                  </a:txBody>
                  <a:tcPr marL="9525" marR="9525" marT="9525" marB="0" anchor="ctr">
                    <a:solidFill>
                      <a:schemeClr val="bg1">
                        <a:lumMod val="95000"/>
                      </a:schemeClr>
                    </a:solidFill>
                  </a:tcPr>
                </a:tc>
                <a:tc>
                  <a:txBody>
                    <a:bodyPr/>
                    <a:lstStyle/>
                    <a:p>
                      <a:pPr algn="ctr" fontAlgn="b"/>
                      <a:r>
                        <a:rPr lang="en-US" sz="1400" b="0" i="0" u="none" strike="noStrike">
                          <a:effectLst/>
                          <a:latin typeface="+mj-lt"/>
                        </a:rPr>
                        <a:t>-</a:t>
                      </a:r>
                    </a:p>
                  </a:txBody>
                  <a:tcPr marL="9525" marR="9525" marT="9525" marB="0" anchor="ctr"/>
                </a:tc>
                <a:tc>
                  <a:txBody>
                    <a:bodyPr/>
                    <a:lstStyle/>
                    <a:p>
                      <a:pPr algn="ctr" fontAlgn="b"/>
                      <a:r>
                        <a:rPr lang="en-US" sz="1000" b="0" i="0" u="none" strike="noStrike" dirty="0">
                          <a:effectLst/>
                          <a:latin typeface="+mj-lt"/>
                        </a:rPr>
                        <a:t>2.87</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26%</a:t>
                      </a:r>
                    </a:p>
                  </a:txBody>
                  <a:tcPr marL="9525" marR="9525" marT="9525" marB="0" anchor="ctr"/>
                </a:tc>
                <a:tc>
                  <a:txBody>
                    <a:bodyPr/>
                    <a:lstStyle/>
                    <a:p>
                      <a:pPr algn="ctr" fontAlgn="b"/>
                      <a:r>
                        <a:rPr lang="en-US" sz="1000" b="0" i="0" u="none" strike="noStrike">
                          <a:effectLst/>
                          <a:latin typeface="+mj-lt"/>
                        </a:rPr>
                        <a:t>2.98</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39%</a:t>
                      </a:r>
                    </a:p>
                  </a:txBody>
                  <a:tcPr marL="9525" marR="9525" marT="9525" marB="0" anchor="ctr"/>
                </a:tc>
                <a:tc>
                  <a:txBody>
                    <a:bodyPr/>
                    <a:lstStyle/>
                    <a:p>
                      <a:pPr algn="ctr" fontAlgn="b"/>
                      <a:r>
                        <a:rPr lang="en-US" sz="1000" b="0" i="0" u="none" strike="noStrike">
                          <a:effectLst/>
                          <a:latin typeface="+mj-lt"/>
                        </a:rPr>
                        <a:t>2.66</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20%</a:t>
                      </a:r>
                    </a:p>
                  </a:txBody>
                  <a:tcPr marL="9525" marR="9525" marT="9525" marB="0" anchor="ctr"/>
                </a:tc>
                <a:extLst>
                  <a:ext uri="{0D108BD9-81ED-4DB2-BD59-A6C34878D82A}">
                    <a16:rowId xmlns:a16="http://schemas.microsoft.com/office/drawing/2014/main" val="161925290"/>
                  </a:ext>
                </a:extLst>
              </a:tr>
              <a:tr h="985505">
                <a:tc>
                  <a:txBody>
                    <a:bodyPr/>
                    <a:lstStyle/>
                    <a:p>
                      <a:pPr marL="0" marR="0">
                        <a:lnSpc>
                          <a:spcPct val="107000"/>
                        </a:lnSpc>
                        <a:spcBef>
                          <a:spcPts val="0"/>
                        </a:spcBef>
                        <a:spcAft>
                          <a:spcPts val="0"/>
                        </a:spcAft>
                      </a:pPr>
                      <a:r>
                        <a:rPr lang="en-US" sz="1200" b="1" dirty="0">
                          <a:effectLst/>
                        </a:rPr>
                        <a:t>FEMALE</a:t>
                      </a:r>
                      <a:endParaRPr lang="en-US" sz="12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400" b="0" i="0" u="none" strike="noStrike">
                          <a:effectLst/>
                          <a:latin typeface="+mj-lt"/>
                        </a:rPr>
                        <a:t>-</a:t>
                      </a:r>
                    </a:p>
                  </a:txBody>
                  <a:tcPr marL="9525" marR="9525" marT="9525" marB="0" anchor="ctr">
                    <a:solidFill>
                      <a:schemeClr val="bg1">
                        <a:lumMod val="95000"/>
                      </a:schemeClr>
                    </a:solidFill>
                  </a:tcPr>
                </a:tc>
                <a:tc>
                  <a:txBody>
                    <a:bodyPr/>
                    <a:lstStyle/>
                    <a:p>
                      <a:pPr algn="ctr" fontAlgn="b"/>
                      <a:r>
                        <a:rPr lang="en-US" sz="1400" b="0" i="0" u="none" strike="noStrike">
                          <a:effectLst/>
                          <a:latin typeface="+mj-lt"/>
                        </a:rPr>
                        <a:t>-</a:t>
                      </a:r>
                    </a:p>
                  </a:txBody>
                  <a:tcPr marL="9525" marR="9525" marT="9525" marB="0" anchor="ctr"/>
                </a:tc>
                <a:tc>
                  <a:txBody>
                    <a:bodyPr/>
                    <a:lstStyle/>
                    <a:p>
                      <a:pPr algn="ctr" fontAlgn="b"/>
                      <a:r>
                        <a:rPr lang="en-US" sz="1400" b="0" i="0" u="none" strike="noStrike">
                          <a:effectLst/>
                          <a:latin typeface="+mj-lt"/>
                        </a:rPr>
                        <a:t>-</a:t>
                      </a:r>
                    </a:p>
                  </a:txBody>
                  <a:tcPr marL="9525" marR="9525" marT="9525" marB="0" anchor="ctr">
                    <a:solidFill>
                      <a:schemeClr val="bg1">
                        <a:lumMod val="95000"/>
                      </a:schemeClr>
                    </a:solidFill>
                  </a:tcPr>
                </a:tc>
                <a:tc>
                  <a:txBody>
                    <a:bodyPr/>
                    <a:lstStyle/>
                    <a:p>
                      <a:pPr algn="ctr" fontAlgn="b"/>
                      <a:r>
                        <a:rPr lang="en-US" sz="1400" b="0" i="0" u="none" strike="noStrike">
                          <a:effectLst/>
                          <a:latin typeface="+mj-lt"/>
                        </a:rPr>
                        <a:t>-</a:t>
                      </a:r>
                    </a:p>
                  </a:txBody>
                  <a:tcPr marL="9525" marR="9525" marT="9525" marB="0" anchor="ctr"/>
                </a:tc>
                <a:tc>
                  <a:txBody>
                    <a:bodyPr/>
                    <a:lstStyle/>
                    <a:p>
                      <a:pPr algn="ctr" fontAlgn="b"/>
                      <a:r>
                        <a:rPr lang="en-US" sz="1400" b="0" i="0" u="none" strike="noStrike">
                          <a:effectLst/>
                          <a:latin typeface="+mj-lt"/>
                        </a:rPr>
                        <a:t>-</a:t>
                      </a:r>
                    </a:p>
                  </a:txBody>
                  <a:tcPr marL="9525" marR="9525" marT="9525" marB="0" anchor="ctr">
                    <a:solidFill>
                      <a:schemeClr val="bg1">
                        <a:lumMod val="95000"/>
                      </a:schemeClr>
                    </a:solidFill>
                  </a:tcP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solidFill>
                      <a:schemeClr val="bg1">
                        <a:lumMod val="95000"/>
                      </a:schemeClr>
                    </a:solidFill>
                  </a:tcPr>
                </a:tc>
                <a:tc>
                  <a:txBody>
                    <a:bodyPr/>
                    <a:lstStyle/>
                    <a:p>
                      <a:pPr algn="ctr" fontAlgn="b"/>
                      <a:r>
                        <a:rPr lang="en-US" sz="1400" b="0" i="0" u="none" strike="noStrike" dirty="0">
                          <a:effectLst/>
                          <a:latin typeface="+mj-lt"/>
                        </a:rPr>
                        <a:t>-</a:t>
                      </a:r>
                    </a:p>
                  </a:txBody>
                  <a:tcPr marL="9525" marR="9525" marT="9525" marB="0" anchor="ct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solidFill>
                      <a:schemeClr val="bg1">
                        <a:lumMod val="95000"/>
                      </a:schemeClr>
                    </a:solidFill>
                  </a:tcP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solidFill>
                      <a:schemeClr val="bg1">
                        <a:lumMod val="95000"/>
                      </a:schemeClr>
                    </a:solidFill>
                  </a:tcP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tc>
                <a:tc>
                  <a:txBody>
                    <a:bodyPr/>
                    <a:lstStyle/>
                    <a:p>
                      <a:pPr algn="ctr" fontAlgn="b"/>
                      <a:r>
                        <a:rPr lang="en-US" sz="1000" b="0" i="0" u="none" strike="noStrike">
                          <a:effectLst/>
                          <a:latin typeface="+mj-lt"/>
                        </a:rPr>
                        <a:t>2.82</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26%</a:t>
                      </a:r>
                    </a:p>
                  </a:txBody>
                  <a:tcPr marL="9525" marR="9525" marT="9525" marB="0" anchor="ctr"/>
                </a:tc>
                <a:tc>
                  <a:txBody>
                    <a:bodyPr/>
                    <a:lstStyle/>
                    <a:p>
                      <a:pPr algn="ctr" fontAlgn="b"/>
                      <a:r>
                        <a:rPr lang="en-US" sz="1000" b="0" i="0" u="none" strike="noStrike">
                          <a:effectLst/>
                          <a:latin typeface="+mj-lt"/>
                        </a:rPr>
                        <a:t>3.09</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37%</a:t>
                      </a:r>
                    </a:p>
                  </a:txBody>
                  <a:tcPr marL="9525" marR="9525" marT="9525" marB="0" anchor="ctr"/>
                </a:tc>
                <a:tc>
                  <a:txBody>
                    <a:bodyPr/>
                    <a:lstStyle/>
                    <a:p>
                      <a:pPr algn="ctr" fontAlgn="b"/>
                      <a:r>
                        <a:rPr lang="en-US" sz="1000" b="0" i="0" u="none" strike="noStrike">
                          <a:effectLst/>
                          <a:latin typeface="+mj-lt"/>
                        </a:rPr>
                        <a:t>3.07</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39%</a:t>
                      </a:r>
                    </a:p>
                  </a:txBody>
                  <a:tcPr marL="9525" marR="9525" marT="9525" marB="0" anchor="ctr"/>
                </a:tc>
                <a:extLst>
                  <a:ext uri="{0D108BD9-81ED-4DB2-BD59-A6C34878D82A}">
                    <a16:rowId xmlns:a16="http://schemas.microsoft.com/office/drawing/2014/main" val="278586170"/>
                  </a:ext>
                </a:extLst>
              </a:tr>
              <a:tr h="985505">
                <a:tc>
                  <a:txBody>
                    <a:bodyPr/>
                    <a:lstStyle/>
                    <a:p>
                      <a:pPr marL="0" marR="0">
                        <a:lnSpc>
                          <a:spcPct val="107000"/>
                        </a:lnSpc>
                        <a:spcBef>
                          <a:spcPts val="0"/>
                        </a:spcBef>
                        <a:spcAft>
                          <a:spcPts val="0"/>
                        </a:spcAft>
                      </a:pPr>
                      <a:r>
                        <a:rPr lang="en-US" sz="1400" b="1" dirty="0">
                          <a:effectLst/>
                        </a:rPr>
                        <a:t>TOTAL</a:t>
                      </a:r>
                      <a:endParaRPr lang="en-US" sz="14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400" b="0" i="0" u="none" strike="noStrike">
                          <a:effectLst/>
                          <a:latin typeface="+mj-lt"/>
                        </a:rPr>
                        <a:t>-</a:t>
                      </a:r>
                    </a:p>
                  </a:txBody>
                  <a:tcPr marL="9525" marR="9525" marT="9525" marB="0" anchor="ctr">
                    <a:solidFill>
                      <a:schemeClr val="tx2">
                        <a:lumMod val="40000"/>
                        <a:lumOff val="60000"/>
                      </a:schemeClr>
                    </a:solidFill>
                  </a:tcPr>
                </a:tc>
                <a:tc>
                  <a:txBody>
                    <a:bodyPr/>
                    <a:lstStyle/>
                    <a:p>
                      <a:pPr algn="ctr" fontAlgn="b"/>
                      <a:r>
                        <a:rPr lang="en-US" sz="1400" b="0" i="0" u="none" strike="noStrike">
                          <a:effectLst/>
                          <a:latin typeface="+mj-lt"/>
                        </a:rPr>
                        <a:t>-</a:t>
                      </a:r>
                    </a:p>
                  </a:txBody>
                  <a:tcPr marL="9525" marR="9525" marT="9525" marB="0" anchor="ctr"/>
                </a:tc>
                <a:tc>
                  <a:txBody>
                    <a:bodyPr/>
                    <a:lstStyle/>
                    <a:p>
                      <a:pPr algn="ctr" fontAlgn="b"/>
                      <a:r>
                        <a:rPr lang="en-US" sz="1400" b="0" i="0" u="none" strike="noStrike">
                          <a:effectLst/>
                          <a:latin typeface="+mj-lt"/>
                        </a:rPr>
                        <a:t>-</a:t>
                      </a:r>
                    </a:p>
                  </a:txBody>
                  <a:tcPr marL="9525" marR="9525" marT="9525" marB="0" anchor="ctr">
                    <a:solidFill>
                      <a:schemeClr val="tx2">
                        <a:lumMod val="40000"/>
                        <a:lumOff val="60000"/>
                      </a:schemeClr>
                    </a:solidFill>
                  </a:tcPr>
                </a:tc>
                <a:tc>
                  <a:txBody>
                    <a:bodyPr/>
                    <a:lstStyle/>
                    <a:p>
                      <a:pPr algn="ctr" fontAlgn="b"/>
                      <a:r>
                        <a:rPr lang="en-US" sz="1400" b="0" i="0" u="none" strike="noStrike">
                          <a:effectLst/>
                          <a:latin typeface="+mj-lt"/>
                        </a:rPr>
                        <a:t>-</a:t>
                      </a:r>
                    </a:p>
                  </a:txBody>
                  <a:tcPr marL="9525" marR="9525" marT="9525" marB="0" anchor="ctr"/>
                </a:tc>
                <a:tc>
                  <a:txBody>
                    <a:bodyPr/>
                    <a:lstStyle/>
                    <a:p>
                      <a:pPr algn="ctr" fontAlgn="b"/>
                      <a:r>
                        <a:rPr lang="en-US" sz="1400" b="0" i="0" u="none" strike="noStrike">
                          <a:effectLst/>
                          <a:latin typeface="+mj-lt"/>
                        </a:rPr>
                        <a:t>-</a:t>
                      </a:r>
                    </a:p>
                  </a:txBody>
                  <a:tcPr marL="9525" marR="9525" marT="9525" marB="0" anchor="ctr">
                    <a:solidFill>
                      <a:schemeClr val="tx2">
                        <a:lumMod val="40000"/>
                        <a:lumOff val="60000"/>
                      </a:schemeClr>
                    </a:solidFill>
                  </a:tcPr>
                </a:tc>
                <a:tc>
                  <a:txBody>
                    <a:bodyPr/>
                    <a:lstStyle/>
                    <a:p>
                      <a:pPr algn="ctr" fontAlgn="b"/>
                      <a:r>
                        <a:rPr lang="en-US" sz="1400" b="0" i="0" u="none" strike="noStrike">
                          <a:effectLst/>
                          <a:latin typeface="+mj-lt"/>
                        </a:rPr>
                        <a:t>-</a:t>
                      </a:r>
                    </a:p>
                  </a:txBody>
                  <a:tcPr marL="9525" marR="9525" marT="9525" marB="0" anchor="ctr"/>
                </a:tc>
                <a:tc>
                  <a:txBody>
                    <a:bodyPr/>
                    <a:lstStyle/>
                    <a:p>
                      <a:pPr algn="ctr" fontAlgn="b"/>
                      <a:r>
                        <a:rPr lang="en-US" sz="1400" b="0" i="0" u="none" strike="noStrike">
                          <a:effectLst/>
                          <a:latin typeface="+mj-lt"/>
                        </a:rPr>
                        <a:t>-</a:t>
                      </a:r>
                    </a:p>
                  </a:txBody>
                  <a:tcPr marL="9525" marR="9525" marT="9525" marB="0" anchor="ctr">
                    <a:solidFill>
                      <a:schemeClr val="tx2">
                        <a:lumMod val="40000"/>
                        <a:lumOff val="60000"/>
                      </a:schemeClr>
                    </a:solidFill>
                  </a:tcPr>
                </a:tc>
                <a:tc>
                  <a:txBody>
                    <a:bodyPr/>
                    <a:lstStyle/>
                    <a:p>
                      <a:pPr algn="ctr" fontAlgn="b"/>
                      <a:r>
                        <a:rPr lang="en-US" sz="1400" b="0" i="0" u="none" strike="noStrike">
                          <a:effectLst/>
                          <a:latin typeface="+mj-lt"/>
                        </a:rPr>
                        <a:t>-</a:t>
                      </a:r>
                    </a:p>
                  </a:txBody>
                  <a:tcPr marL="9525" marR="9525" marT="9525" marB="0" anchor="ctr"/>
                </a:tc>
                <a:tc>
                  <a:txBody>
                    <a:bodyPr/>
                    <a:lstStyle/>
                    <a:p>
                      <a:pPr algn="ctr" fontAlgn="b"/>
                      <a:r>
                        <a:rPr lang="en-US" sz="1400" b="0" i="0" u="none" strike="noStrike">
                          <a:effectLst/>
                          <a:latin typeface="+mj-lt"/>
                        </a:rPr>
                        <a:t>-</a:t>
                      </a:r>
                    </a:p>
                  </a:txBody>
                  <a:tcPr marL="9525" marR="9525" marT="9525" marB="0" anchor="ctr">
                    <a:solidFill>
                      <a:schemeClr val="tx2">
                        <a:lumMod val="40000"/>
                        <a:lumOff val="60000"/>
                      </a:schemeClr>
                    </a:solidFill>
                  </a:tcPr>
                </a:tc>
                <a:tc>
                  <a:txBody>
                    <a:bodyPr/>
                    <a:lstStyle/>
                    <a:p>
                      <a:pPr algn="ctr" fontAlgn="b"/>
                      <a:r>
                        <a:rPr lang="en-US" sz="1400" b="0" i="0" u="none" strike="noStrike">
                          <a:effectLst/>
                          <a:latin typeface="+mj-lt"/>
                        </a:rPr>
                        <a:t>-</a:t>
                      </a:r>
                    </a:p>
                  </a:txBody>
                  <a:tcPr marL="9525" marR="9525" marT="9525" marB="0" anchor="ctr"/>
                </a:tc>
                <a:tc>
                  <a:txBody>
                    <a:bodyPr/>
                    <a:lstStyle/>
                    <a:p>
                      <a:pPr algn="ctr" fontAlgn="b"/>
                      <a:r>
                        <a:rPr lang="en-US" sz="1400" b="0" i="0" u="none" strike="noStrike">
                          <a:effectLst/>
                          <a:latin typeface="+mj-lt"/>
                        </a:rPr>
                        <a:t>-</a:t>
                      </a:r>
                      <a:endParaRPr lang="en-US" sz="1400" b="0" i="0" u="none" strike="noStrike" dirty="0">
                        <a:effectLst/>
                        <a:latin typeface="+mj-lt"/>
                      </a:endParaRPr>
                    </a:p>
                  </a:txBody>
                  <a:tcPr marL="9525" marR="9525" marT="9525" marB="0" anchor="ctr">
                    <a:solidFill>
                      <a:schemeClr val="tx2">
                        <a:lumMod val="40000"/>
                        <a:lumOff val="60000"/>
                      </a:schemeClr>
                    </a:solidFill>
                  </a:tcPr>
                </a:tc>
                <a:tc>
                  <a:txBody>
                    <a:bodyPr/>
                    <a:lstStyle/>
                    <a:p>
                      <a:pPr algn="ctr" fontAlgn="b"/>
                      <a:r>
                        <a:rPr lang="en-US" sz="1400" b="0" i="0" u="none" strike="noStrike" dirty="0">
                          <a:effectLst/>
                          <a:latin typeface="+mj-lt"/>
                        </a:rPr>
                        <a:t>-</a:t>
                      </a:r>
                    </a:p>
                  </a:txBody>
                  <a:tcPr marL="9525" marR="9525" marT="9525" marB="0" anchor="ctr"/>
                </a:tc>
                <a:tc>
                  <a:txBody>
                    <a:bodyPr/>
                    <a:lstStyle/>
                    <a:p>
                      <a:pPr algn="ctr" fontAlgn="b"/>
                      <a:r>
                        <a:rPr lang="en-US" sz="1000" b="0" i="0" u="none" strike="noStrike">
                          <a:effectLst/>
                          <a:latin typeface="+mj-lt"/>
                        </a:rPr>
                        <a:t>2.85</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26%</a:t>
                      </a:r>
                    </a:p>
                  </a:txBody>
                  <a:tcPr marL="9525" marR="9525" marT="9525" marB="0" anchor="ctr"/>
                </a:tc>
                <a:tc>
                  <a:txBody>
                    <a:bodyPr/>
                    <a:lstStyle/>
                    <a:p>
                      <a:pPr algn="ctr" fontAlgn="b"/>
                      <a:r>
                        <a:rPr lang="en-US" sz="1000" b="0" i="0" u="none" strike="noStrike">
                          <a:effectLst/>
                          <a:latin typeface="+mj-lt"/>
                        </a:rPr>
                        <a:t>3.02</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38%</a:t>
                      </a:r>
                    </a:p>
                  </a:txBody>
                  <a:tcPr marL="9525" marR="9525" marT="9525" marB="0" anchor="ctr"/>
                </a:tc>
                <a:tc>
                  <a:txBody>
                    <a:bodyPr/>
                    <a:lstStyle/>
                    <a:p>
                      <a:pPr algn="ctr" fontAlgn="b"/>
                      <a:r>
                        <a:rPr lang="en-US" sz="1000" b="0" i="0" u="none" strike="noStrike">
                          <a:effectLst/>
                          <a:latin typeface="+mj-lt"/>
                        </a:rPr>
                        <a:t>2.85</a:t>
                      </a:r>
                    </a:p>
                  </a:txBody>
                  <a:tcPr marL="9525" marR="9525" marT="9525" marB="0" anchor="ctr">
                    <a:solidFill>
                      <a:schemeClr val="tx2">
                        <a:lumMod val="40000"/>
                        <a:lumOff val="60000"/>
                      </a:schemeClr>
                    </a:solidFill>
                  </a:tcPr>
                </a:tc>
                <a:tc>
                  <a:txBody>
                    <a:bodyPr/>
                    <a:lstStyle/>
                    <a:p>
                      <a:pPr algn="ctr" fontAlgn="b"/>
                      <a:r>
                        <a:rPr lang="en-US" sz="1000" b="0" i="0" u="none" strike="noStrike" dirty="0">
                          <a:effectLst/>
                          <a:latin typeface="+mj-lt"/>
                        </a:rPr>
                        <a:t>29%</a:t>
                      </a:r>
                    </a:p>
                  </a:txBody>
                  <a:tcPr marL="9525" marR="9525" marT="9525" marB="0" anchor="ctr"/>
                </a:tc>
                <a:extLst>
                  <a:ext uri="{0D108BD9-81ED-4DB2-BD59-A6C34878D82A}">
                    <a16:rowId xmlns:a16="http://schemas.microsoft.com/office/drawing/2014/main" val="2524068375"/>
                  </a:ext>
                </a:extLst>
              </a:tr>
            </a:tbl>
          </a:graphicData>
        </a:graphic>
      </p:graphicFrame>
    </p:spTree>
    <p:extLst>
      <p:ext uri="{BB962C8B-B14F-4D97-AF65-F5344CB8AC3E}">
        <p14:creationId xmlns:p14="http://schemas.microsoft.com/office/powerpoint/2010/main" val="1480783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Percentage at/above mean by grade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4095144"/>
              </p:ext>
            </p:extLst>
          </p:nvPr>
        </p:nvGraphicFramePr>
        <p:xfrm>
          <a:off x="228600" y="1600200"/>
          <a:ext cx="8686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3476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245"/>
            <a:ext cx="9144000" cy="1630362"/>
          </a:xfrm>
        </p:spPr>
        <p:txBody>
          <a:bodyPr>
            <a:noAutofit/>
          </a:bodyPr>
          <a:lstStyle/>
          <a:p>
            <a:r>
              <a:rPr lang="en-US" sz="4000" b="1" dirty="0"/>
              <a:t>Index mean by subgroup</a:t>
            </a:r>
            <a:br>
              <a:rPr lang="en-US" sz="4000" b="1" dirty="0"/>
            </a:br>
            <a:r>
              <a:rPr lang="en-US" sz="2800" i="1" dirty="0">
                <a:solidFill>
                  <a:prstClr val="black"/>
                </a:solidFill>
              </a:rPr>
              <a:t>Always (4), Usually (3), Sometimes (2), Never (1)</a:t>
            </a:r>
            <a:br>
              <a:rPr lang="en-US" sz="4000" b="1" dirty="0"/>
            </a:br>
            <a:br>
              <a:rPr lang="en-US" sz="1800" b="1" dirty="0"/>
            </a:br>
            <a:r>
              <a:rPr lang="en-US" sz="2800" b="1" dirty="0"/>
              <a:t>All students index mean: 3.15</a:t>
            </a:r>
            <a:endParaRPr lang="en-US" sz="4000" b="1" dirty="0"/>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914112" rIns="685584"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200" b="1" i="0" u="none" strike="noStrike" cap="none" normalizeH="0" baseline="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0" y="6096009"/>
            <a:ext cx="9144000" cy="388696"/>
          </a:xfrm>
          <a:prstGeom prst="rect">
            <a:avLst/>
          </a:prstGeom>
        </p:spPr>
        <p:txBody>
          <a:bodyPr wrap="square">
            <a:spAutoFit/>
          </a:bodyPr>
          <a:lstStyle/>
          <a:p>
            <a:pPr algn="ct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Note:  Subgroup results not reported when sample size is &lt;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80202438"/>
              </p:ext>
            </p:extLst>
          </p:nvPr>
        </p:nvGraphicFramePr>
        <p:xfrm>
          <a:off x="762000" y="2784408"/>
          <a:ext cx="2523892" cy="2985121"/>
        </p:xfrm>
        <a:graphic>
          <a:graphicData uri="http://schemas.openxmlformats.org/drawingml/2006/table">
            <a:tbl>
              <a:tblPr firstRow="1">
                <a:tableStyleId>{5C22544A-7EE6-4342-B048-85BDC9FD1C3A}</a:tableStyleId>
              </a:tblPr>
              <a:tblGrid>
                <a:gridCol w="1388141">
                  <a:extLst>
                    <a:ext uri="{9D8B030D-6E8A-4147-A177-3AD203B41FA5}">
                      <a16:colId xmlns:a16="http://schemas.microsoft.com/office/drawing/2014/main" val="2223548508"/>
                    </a:ext>
                  </a:extLst>
                </a:gridCol>
                <a:gridCol w="1135751">
                  <a:extLst>
                    <a:ext uri="{9D8B030D-6E8A-4147-A177-3AD203B41FA5}">
                      <a16:colId xmlns:a16="http://schemas.microsoft.com/office/drawing/2014/main" val="359431437"/>
                    </a:ext>
                  </a:extLst>
                </a:gridCol>
              </a:tblGrid>
              <a:tr h="613965">
                <a:tc>
                  <a:txBody>
                    <a:bodyPr/>
                    <a:lstStyle/>
                    <a:p>
                      <a:pPr marL="0" marR="0" algn="l">
                        <a:lnSpc>
                          <a:spcPct val="107000"/>
                        </a:lnSpc>
                        <a:spcBef>
                          <a:spcPts val="0"/>
                        </a:spcBef>
                        <a:spcAft>
                          <a:spcPts val="0"/>
                        </a:spcAft>
                      </a:pPr>
                      <a:r>
                        <a:rPr lang="en-US" sz="1600" dirty="0">
                          <a:effectLst/>
                        </a:rPr>
                        <a:t>Ethnicity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a:t>
                      </a:r>
                      <a:r>
                        <a:rPr lang="en-US" sz="1600" baseline="0" dirty="0">
                          <a:effectLst/>
                        </a:rPr>
                        <a:t>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279964">
                <a:tc>
                  <a:txBody>
                    <a:bodyPr/>
                    <a:lstStyle/>
                    <a:p>
                      <a:pPr algn="l" fontAlgn="b"/>
                      <a:r>
                        <a:rPr lang="en-US" sz="1600" b="0" i="0" u="none" strike="noStrike" dirty="0">
                          <a:effectLst/>
                          <a:latin typeface="+mj-lt"/>
                        </a:rPr>
                        <a:t>White</a:t>
                      </a:r>
                    </a:p>
                  </a:txBody>
                  <a:tcPr marL="9525" marR="9525" marT="9525" marB="0" anchor="ctr"/>
                </a:tc>
                <a:tc>
                  <a:txBody>
                    <a:bodyPr/>
                    <a:lstStyle/>
                    <a:p>
                      <a:pPr algn="ctr" fontAlgn="b"/>
                      <a:r>
                        <a:rPr lang="en-US" sz="1600" b="0" i="0" u="none" strike="noStrike" dirty="0">
                          <a:effectLst/>
                          <a:latin typeface="+mj-lt"/>
                        </a:rPr>
                        <a:t>3.11</a:t>
                      </a:r>
                    </a:p>
                  </a:txBody>
                  <a:tcPr marL="9525" marR="9525" marT="9525" marB="0" anchor="ctr"/>
                </a:tc>
                <a:extLst>
                  <a:ext uri="{0D108BD9-81ED-4DB2-BD59-A6C34878D82A}">
                    <a16:rowId xmlns:a16="http://schemas.microsoft.com/office/drawing/2014/main" val="3557938959"/>
                  </a:ext>
                </a:extLst>
              </a:tr>
              <a:tr h="279964">
                <a:tc>
                  <a:txBody>
                    <a:bodyPr/>
                    <a:lstStyle/>
                    <a:p>
                      <a:pPr algn="l" fontAlgn="b"/>
                      <a:r>
                        <a:rPr lang="en-US" sz="1600" b="0" i="0" u="none" strike="noStrike" dirty="0">
                          <a:effectLst/>
                          <a:latin typeface="+mj-lt"/>
                        </a:rPr>
                        <a:t>American Indian or Alaskan Native</a:t>
                      </a:r>
                    </a:p>
                  </a:txBody>
                  <a:tcPr marL="9525" marR="9525" marT="9525" marB="0" anchor="ctr"/>
                </a:tc>
                <a:tc>
                  <a:txBody>
                    <a:bodyPr/>
                    <a:lstStyle/>
                    <a:p>
                      <a:pPr algn="ctr" fontAlgn="b"/>
                      <a:r>
                        <a:rPr lang="en-US" sz="1600" b="0" i="0" u="none" strike="noStrike">
                          <a:effectLst/>
                          <a:latin typeface="+mj-lt"/>
                        </a:rPr>
                        <a:t>2.97</a:t>
                      </a:r>
                    </a:p>
                  </a:txBody>
                  <a:tcPr marL="9525" marR="9525" marT="9525" marB="0" anchor="ctr"/>
                </a:tc>
                <a:extLst>
                  <a:ext uri="{0D108BD9-81ED-4DB2-BD59-A6C34878D82A}">
                    <a16:rowId xmlns:a16="http://schemas.microsoft.com/office/drawing/2014/main" val="2260787444"/>
                  </a:ext>
                </a:extLst>
              </a:tr>
              <a:tr h="572978">
                <a:tc>
                  <a:txBody>
                    <a:bodyPr/>
                    <a:lstStyle/>
                    <a:p>
                      <a:pPr algn="l" fontAlgn="b"/>
                      <a:r>
                        <a:rPr lang="en-US" sz="1600" b="0" i="0" u="none" strike="noStrike" dirty="0">
                          <a:effectLst/>
                          <a:latin typeface="+mj-lt"/>
                        </a:rPr>
                        <a:t>Hispanic</a:t>
                      </a:r>
                    </a:p>
                  </a:txBody>
                  <a:tcPr marL="9525" marR="9525" marT="9525" marB="0" anchor="ctr"/>
                </a:tc>
                <a:tc>
                  <a:txBody>
                    <a:bodyPr/>
                    <a:lstStyle/>
                    <a:p>
                      <a:pPr algn="ctr" fontAlgn="b"/>
                      <a:r>
                        <a:rPr lang="en-US" sz="1600" b="0" i="0" u="none" strike="noStrike">
                          <a:effectLst/>
                          <a:latin typeface="+mj-lt"/>
                        </a:rPr>
                        <a:t>3.36</a:t>
                      </a:r>
                    </a:p>
                  </a:txBody>
                  <a:tcPr marL="9525" marR="9525" marT="9525" marB="0" anchor="ctr"/>
                </a:tc>
                <a:extLst>
                  <a:ext uri="{0D108BD9-81ED-4DB2-BD59-A6C34878D82A}">
                    <a16:rowId xmlns:a16="http://schemas.microsoft.com/office/drawing/2014/main" val="3124243469"/>
                  </a:ext>
                </a:extLst>
              </a:tr>
              <a:tr h="279964">
                <a:tc>
                  <a:txBody>
                    <a:bodyPr/>
                    <a:lstStyle/>
                    <a:p>
                      <a:pPr algn="l" fontAlgn="b"/>
                      <a:r>
                        <a:rPr lang="en-US" sz="1600" b="0" i="0" u="none" strike="noStrike" dirty="0">
                          <a:effectLst/>
                          <a:latin typeface="+mj-lt"/>
                        </a:rPr>
                        <a:t>Asian</a:t>
                      </a:r>
                    </a:p>
                  </a:txBody>
                  <a:tcPr marL="9525" marR="9525" marT="9525" marB="0" anchor="ctr"/>
                </a:tc>
                <a:tc>
                  <a:txBody>
                    <a:bodyPr/>
                    <a:lstStyle/>
                    <a:p>
                      <a:pPr algn="ctr" fontAlgn="b"/>
                      <a:r>
                        <a:rPr lang="en-US" sz="1600" b="0" i="0" u="none" strike="noStrike">
                          <a:effectLst/>
                          <a:latin typeface="+mj-lt"/>
                        </a:rPr>
                        <a:t>2.87</a:t>
                      </a:r>
                    </a:p>
                  </a:txBody>
                  <a:tcPr marL="9525" marR="9525" marT="9525" marB="0" anchor="ctr"/>
                </a:tc>
                <a:extLst>
                  <a:ext uri="{0D108BD9-81ED-4DB2-BD59-A6C34878D82A}">
                    <a16:rowId xmlns:a16="http://schemas.microsoft.com/office/drawing/2014/main" val="3854185822"/>
                  </a:ext>
                </a:extLst>
              </a:tr>
              <a:tr h="279964">
                <a:tc>
                  <a:txBody>
                    <a:bodyPr/>
                    <a:lstStyle/>
                    <a:p>
                      <a:pPr algn="l" fontAlgn="b"/>
                      <a:r>
                        <a:rPr lang="en-US" sz="1600" b="0" i="0" u="none" strike="noStrike" dirty="0">
                          <a:effectLst/>
                          <a:latin typeface="+mj-lt"/>
                        </a:rPr>
                        <a:t>Black or African American</a:t>
                      </a:r>
                    </a:p>
                  </a:txBody>
                  <a:tcPr marL="9525" marR="9525" marT="9525" marB="0" anchor="ctr"/>
                </a:tc>
                <a:tc>
                  <a:txBody>
                    <a:bodyPr/>
                    <a:lstStyle/>
                    <a:p>
                      <a:pPr algn="ctr" fontAlgn="b"/>
                      <a:r>
                        <a:rPr lang="en-US" sz="1600" b="0" i="0" u="none" strike="noStrike" dirty="0">
                          <a:effectLst/>
                          <a:latin typeface="+mj-lt"/>
                        </a:rPr>
                        <a:t>3.02</a:t>
                      </a:r>
                    </a:p>
                  </a:txBody>
                  <a:tcPr marL="9525" marR="9525" marT="9525" marB="0" anchor="ctr"/>
                </a:tc>
                <a:extLst>
                  <a:ext uri="{0D108BD9-81ED-4DB2-BD59-A6C34878D82A}">
                    <a16:rowId xmlns:a16="http://schemas.microsoft.com/office/drawing/2014/main" val="3973636874"/>
                  </a:ext>
                </a:extLst>
              </a:tr>
            </a:tbl>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3478473690"/>
              </p:ext>
            </p:extLst>
          </p:nvPr>
        </p:nvGraphicFramePr>
        <p:xfrm>
          <a:off x="3505200" y="2064325"/>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Sp</a:t>
                      </a:r>
                      <a:r>
                        <a:rPr lang="en-US" sz="1600" baseline="0" dirty="0">
                          <a:effectLst/>
                        </a:rPr>
                        <a:t>ecial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3.12</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3.15</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1" name="Content Placeholder 8"/>
          <p:cNvGraphicFramePr>
            <a:graphicFrameLocks/>
          </p:cNvGraphicFramePr>
          <p:nvPr>
            <p:extLst>
              <p:ext uri="{D42A27DB-BD31-4B8C-83A1-F6EECF244321}">
                <p14:modId xmlns:p14="http://schemas.microsoft.com/office/powerpoint/2010/main" val="2342990065"/>
              </p:ext>
            </p:extLst>
          </p:nvPr>
        </p:nvGraphicFramePr>
        <p:xfrm>
          <a:off x="3505200" y="3231368"/>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Gifted/ Talented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3.15</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3.15</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2" name="Content Placeholder 8"/>
          <p:cNvGraphicFramePr>
            <a:graphicFrameLocks/>
          </p:cNvGraphicFramePr>
          <p:nvPr>
            <p:extLst>
              <p:ext uri="{D42A27DB-BD31-4B8C-83A1-F6EECF244321}">
                <p14:modId xmlns:p14="http://schemas.microsoft.com/office/powerpoint/2010/main" val="646564913"/>
              </p:ext>
            </p:extLst>
          </p:nvPr>
        </p:nvGraphicFramePr>
        <p:xfrm>
          <a:off x="5858108" y="2784408"/>
          <a:ext cx="2133600" cy="1304609"/>
        </p:xfrm>
        <a:graphic>
          <a:graphicData uri="http://schemas.openxmlformats.org/drawingml/2006/table">
            <a:tbl>
              <a:tblPr firstRow="1">
                <a:tableStyleId>{5C22544A-7EE6-4342-B048-85BDC9FD1C3A}</a:tableStyleId>
              </a:tblPr>
              <a:tblGrid>
                <a:gridCol w="1295400">
                  <a:extLst>
                    <a:ext uri="{9D8B030D-6E8A-4147-A177-3AD203B41FA5}">
                      <a16:colId xmlns:a16="http://schemas.microsoft.com/office/drawing/2014/main" val="2223548508"/>
                    </a:ext>
                  </a:extLst>
                </a:gridCol>
                <a:gridCol w="838200">
                  <a:extLst>
                    <a:ext uri="{9D8B030D-6E8A-4147-A177-3AD203B41FA5}">
                      <a16:colId xmlns:a16="http://schemas.microsoft.com/office/drawing/2014/main" val="359431437"/>
                    </a:ext>
                  </a:extLst>
                </a:gridCol>
              </a:tblGrid>
              <a:tr h="474058">
                <a:tc>
                  <a:txBody>
                    <a:bodyPr/>
                    <a:lstStyle/>
                    <a:p>
                      <a:pPr marL="0" marR="0" algn="ctr">
                        <a:lnSpc>
                          <a:spcPct val="107000"/>
                        </a:lnSpc>
                        <a:spcBef>
                          <a:spcPts val="0"/>
                        </a:spcBef>
                        <a:spcAft>
                          <a:spcPts val="0"/>
                        </a:spcAft>
                      </a:pPr>
                      <a:r>
                        <a:rPr lang="en-US" sz="1600" dirty="0">
                          <a:effectLst/>
                        </a:rPr>
                        <a:t>English Language Learner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3.51</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3.13</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3" name="Content Placeholder 8"/>
          <p:cNvGraphicFramePr>
            <a:graphicFrameLocks/>
          </p:cNvGraphicFramePr>
          <p:nvPr>
            <p:extLst>
              <p:ext uri="{D42A27DB-BD31-4B8C-83A1-F6EECF244321}">
                <p14:modId xmlns:p14="http://schemas.microsoft.com/office/powerpoint/2010/main" val="610357814"/>
              </p:ext>
            </p:extLst>
          </p:nvPr>
        </p:nvGraphicFramePr>
        <p:xfrm>
          <a:off x="5858108" y="4240193"/>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Residency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3.16</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Choice</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3.02</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4" name="Content Placeholder 8"/>
          <p:cNvGraphicFramePr>
            <a:graphicFrameLocks/>
          </p:cNvGraphicFramePr>
          <p:nvPr>
            <p:extLst>
              <p:ext uri="{D42A27DB-BD31-4B8C-83A1-F6EECF244321}">
                <p14:modId xmlns:p14="http://schemas.microsoft.com/office/powerpoint/2010/main" val="68013200"/>
              </p:ext>
            </p:extLst>
          </p:nvPr>
        </p:nvGraphicFramePr>
        <p:xfrm>
          <a:off x="3505200" y="4386500"/>
          <a:ext cx="2133600" cy="1565529"/>
        </p:xfrm>
        <a:graphic>
          <a:graphicData uri="http://schemas.openxmlformats.org/drawingml/2006/table">
            <a:tbl>
              <a:tblPr firstRow="1">
                <a:tableStyleId>{5C22544A-7EE6-4342-B048-85BDC9FD1C3A}</a:tableStyleId>
              </a:tblPr>
              <a:tblGrid>
                <a:gridCol w="1143000">
                  <a:extLst>
                    <a:ext uri="{9D8B030D-6E8A-4147-A177-3AD203B41FA5}">
                      <a16:colId xmlns:a16="http://schemas.microsoft.com/office/drawing/2014/main" val="2223548508"/>
                    </a:ext>
                  </a:extLst>
                </a:gridCol>
                <a:gridCol w="99060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Lunch Status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Free/ Reduced</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3.24</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Not</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free/ reduced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3.09</a:t>
                      </a:r>
                    </a:p>
                  </a:txBody>
                  <a:tcPr marL="68580" marR="68580" marT="0" marB="0" anchor="ctr"/>
                </a:tc>
                <a:extLst>
                  <a:ext uri="{0D108BD9-81ED-4DB2-BD59-A6C34878D82A}">
                    <a16:rowId xmlns:a16="http://schemas.microsoft.com/office/drawing/2014/main" val="2260787444"/>
                  </a:ext>
                </a:extLst>
              </a:tr>
            </a:tbl>
          </a:graphicData>
        </a:graphic>
      </p:graphicFrame>
    </p:spTree>
    <p:extLst>
      <p:ext uri="{BB962C8B-B14F-4D97-AF65-F5344CB8AC3E}">
        <p14:creationId xmlns:p14="http://schemas.microsoft.com/office/powerpoint/2010/main" val="156048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Grp="1" noChangeArrowheads="1"/>
          </p:cNvSpPr>
          <p:nvPr>
            <p:ph idx="1"/>
          </p:nvPr>
        </p:nvSpPr>
        <p:spPr bwMode="auto">
          <a:xfrm>
            <a:off x="165410" y="2948797"/>
            <a:ext cx="5473390"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None/>
            </a:pPr>
            <a:r>
              <a:rPr lang="en-US" altLang="en-US" sz="2600" b="1" dirty="0">
                <a:latin typeface="Arial" panose="020B0604020202020204" pitchFamily="34" charset="0"/>
              </a:rPr>
              <a:t>What is the target score for each index?</a:t>
            </a:r>
          </a:p>
          <a:p>
            <a:pPr marL="0" lvl="0" indent="0" eaLnBrk="0" fontAlgn="base" hangingPunct="0">
              <a:spcBef>
                <a:spcPct val="0"/>
              </a:spcBef>
              <a:spcAft>
                <a:spcPct val="0"/>
              </a:spcAft>
              <a:buNone/>
            </a:pPr>
            <a:endParaRPr lang="en-US" altLang="en-US" sz="1000" b="1" dirty="0">
              <a:latin typeface="Arial" panose="020B0604020202020204" pitchFamily="34" charset="0"/>
            </a:endParaRPr>
          </a:p>
          <a:p>
            <a:pPr marL="0" lvl="0" indent="0" eaLnBrk="0" fontAlgn="base" hangingPunct="0">
              <a:spcBef>
                <a:spcPct val="0"/>
              </a:spcBef>
              <a:spcAft>
                <a:spcPct val="0"/>
              </a:spcAft>
              <a:buNone/>
            </a:pPr>
            <a:r>
              <a:rPr lang="en-US" altLang="en-US" sz="2400" dirty="0">
                <a:latin typeface="Arial" panose="020B0604020202020204" pitchFamily="34" charset="0"/>
              </a:rPr>
              <a:t>The response scale for each key question is 1-4.  Therefore, the highest index score one can receive is a 4.  Research shows that a student index score of greater than a 3 indicates strength in the engagement indicator.</a:t>
            </a:r>
          </a:p>
        </p:txBody>
      </p:sp>
      <p:sp>
        <p:nvSpPr>
          <p:cNvPr id="11" name="Text Box 134"/>
          <p:cNvSpPr txBox="1"/>
          <p:nvPr/>
        </p:nvSpPr>
        <p:spPr>
          <a:xfrm>
            <a:off x="5715000" y="3505200"/>
            <a:ext cx="3154687" cy="2514600"/>
          </a:xfrm>
          <a:prstGeom prst="rect">
            <a:avLst/>
          </a:prstGeom>
          <a:solidFill>
            <a:srgbClr val="43527D"/>
          </a:solidFill>
          <a:ln>
            <a:solidFill>
              <a:srgbClr val="43527D"/>
            </a:solidFill>
          </a:ln>
        </p:spPr>
        <p:style>
          <a:lnRef idx="3">
            <a:schemeClr val="lt1"/>
          </a:lnRef>
          <a:fillRef idx="1">
            <a:schemeClr val="accent1"/>
          </a:fillRef>
          <a:effectRef idx="1">
            <a:schemeClr val="accent1"/>
          </a:effectRef>
          <a:fontRef idx="minor">
            <a:schemeClr val="lt1"/>
          </a:fontRef>
        </p:style>
        <p:txBody>
          <a:bodyPr rot="0" spcFirstLastPara="0" vert="horz" wrap="square" lIns="182880" tIns="91440" rIns="182880" bIns="9144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dirty="0">
                <a:solidFill>
                  <a:srgbClr val="FFFFFF"/>
                </a:solidFill>
                <a:effectLst/>
                <a:ea typeface="Calibri" panose="020F0502020204030204" pitchFamily="34" charset="0"/>
                <a:cs typeface="Times New Roman" panose="02020603050405020304" pitchFamily="18" charset="0"/>
              </a:rPr>
              <a:t>“If we want to build resiliency in our students both in and out of the classroom, we must first look critically at what factors impact their engagement.”</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solidFill>
                  <a:srgbClr val="FFFFFF"/>
                </a:solidFill>
                <a:effectLst/>
                <a:ea typeface="Calibri" panose="020F0502020204030204" pitchFamily="34" charset="0"/>
                <a:cs typeface="Times New Roman" panose="02020603050405020304" pitchFamily="18" charset="0"/>
              </a:rPr>
              <a:t>                                                    Bill Foster, President                                         </a:t>
            </a:r>
            <a:endParaRPr lang="en-US"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dirty="0">
                <a:solidFill>
                  <a:srgbClr val="FFFFFF"/>
                </a:solidFill>
                <a:effectLst/>
                <a:ea typeface="Calibri" panose="020F0502020204030204" pitchFamily="34" charset="0"/>
                <a:cs typeface="Times New Roman" panose="02020603050405020304" pitchFamily="18" charset="0"/>
              </a:rPr>
              <a:t>                                                    School Perceptions</a:t>
            </a:r>
            <a:endParaRPr lang="en-US" dirty="0">
              <a:effectLst/>
              <a:ea typeface="Calibri" panose="020F0502020204030204" pitchFamily="34" charset="0"/>
              <a:cs typeface="Times New Roman" panose="02020603050405020304" pitchFamily="18" charset="0"/>
            </a:endParaRPr>
          </a:p>
        </p:txBody>
      </p:sp>
      <p:sp>
        <p:nvSpPr>
          <p:cNvPr id="12" name="TextBox 11"/>
          <p:cNvSpPr txBox="1"/>
          <p:nvPr/>
        </p:nvSpPr>
        <p:spPr>
          <a:xfrm>
            <a:off x="165410" y="304800"/>
            <a:ext cx="8153400" cy="2123658"/>
          </a:xfrm>
          <a:prstGeom prst="rect">
            <a:avLst/>
          </a:prstGeom>
          <a:noFill/>
        </p:spPr>
        <p:txBody>
          <a:bodyPr wrap="square" rtlCol="0">
            <a:spAutoFit/>
          </a:bodyPr>
          <a:lstStyle/>
          <a:p>
            <a:pPr lvl="0" eaLnBrk="0" fontAlgn="base" hangingPunct="0">
              <a:spcBef>
                <a:spcPct val="0"/>
              </a:spcBef>
              <a:spcAft>
                <a:spcPct val="0"/>
              </a:spcAft>
            </a:pPr>
            <a:r>
              <a:rPr lang="en-US" altLang="en-US" sz="2600" b="1" dirty="0">
                <a:solidFill>
                  <a:prstClr val="black"/>
                </a:solidFill>
                <a:latin typeface="Arial" panose="020B0604020202020204" pitchFamily="34" charset="0"/>
              </a:rPr>
              <a:t>What is an INDEX SCORE?</a:t>
            </a:r>
          </a:p>
          <a:p>
            <a:pPr lvl="0" eaLnBrk="0" fontAlgn="base" hangingPunct="0">
              <a:spcBef>
                <a:spcPct val="0"/>
              </a:spcBef>
              <a:spcAft>
                <a:spcPct val="0"/>
              </a:spcAft>
            </a:pPr>
            <a:r>
              <a:rPr lang="en-US" altLang="en-US" sz="1000" b="1" dirty="0">
                <a:solidFill>
                  <a:prstClr val="black"/>
                </a:solidFill>
                <a:latin typeface="Arial" panose="020B0604020202020204" pitchFamily="34" charset="0"/>
              </a:rPr>
              <a:t> </a:t>
            </a:r>
            <a:endParaRPr lang="en-US" altLang="en-US" sz="2400" b="1" dirty="0">
              <a:solidFill>
                <a:prstClr val="black"/>
              </a:solidFill>
              <a:latin typeface="Arial" panose="020B0604020202020204" pitchFamily="34" charset="0"/>
            </a:endParaRPr>
          </a:p>
          <a:p>
            <a:pPr lvl="0" eaLnBrk="0" fontAlgn="base" hangingPunct="0">
              <a:spcBef>
                <a:spcPct val="0"/>
              </a:spcBef>
              <a:spcAft>
                <a:spcPct val="0"/>
              </a:spcAft>
            </a:pPr>
            <a:r>
              <a:rPr lang="en-US" altLang="en-US" sz="2400" dirty="0">
                <a:solidFill>
                  <a:prstClr val="black"/>
                </a:solidFill>
                <a:latin typeface="Arial" panose="020B0604020202020204" pitchFamily="34" charset="0"/>
              </a:rPr>
              <a:t>The Student Engagement Survey has key questions that feed each of the indexes, and thus, produce an index score.  The score is the average from the response scale from the key questions.</a:t>
            </a:r>
          </a:p>
        </p:txBody>
      </p:sp>
    </p:spTree>
    <p:extLst>
      <p:ext uri="{BB962C8B-B14F-4D97-AF65-F5344CB8AC3E}">
        <p14:creationId xmlns:p14="http://schemas.microsoft.com/office/powerpoint/2010/main" val="715243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02535"/>
            <a:ext cx="9144000" cy="1470025"/>
          </a:xfrm>
        </p:spPr>
        <p:txBody>
          <a:bodyPr>
            <a:noAutofit/>
          </a:bodyPr>
          <a:lstStyle/>
          <a:p>
            <a:r>
              <a:rPr lang="en-US" b="1" dirty="0"/>
              <a:t>Social and Emotional Aptitude</a:t>
            </a:r>
            <a:br>
              <a:rPr lang="en-US" b="1" dirty="0"/>
            </a:br>
            <a:r>
              <a:rPr lang="en-US" sz="2000" dirty="0"/>
              <a:t>The student has the ability to understand and manage emotions, identify and utilize critical resources in times of need, feel and show empathy for others and demonstrates self-control. </a:t>
            </a:r>
            <a:endParaRPr lang="en-US" sz="3200" b="1" i="1"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861752" y="1566777"/>
            <a:ext cx="1420495" cy="926465"/>
          </a:xfrm>
          <a:prstGeom prst="rect">
            <a:avLst/>
          </a:prstGeom>
          <a:noFill/>
        </p:spPr>
      </p:pic>
    </p:spTree>
    <p:extLst>
      <p:ext uri="{BB962C8B-B14F-4D97-AF65-F5344CB8AC3E}">
        <p14:creationId xmlns:p14="http://schemas.microsoft.com/office/powerpoint/2010/main" val="1609775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t>Index Response Items</a:t>
            </a:r>
            <a:br>
              <a:rPr lang="en-US" sz="4000" b="1" dirty="0"/>
            </a:br>
            <a:r>
              <a:rPr lang="en-US" sz="3100" i="1" dirty="0"/>
              <a:t>Always (4), Usually (3), Sometimes (2), Never (1)</a:t>
            </a:r>
            <a:endParaRPr lang="en-US" sz="400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3453619"/>
              </p:ext>
            </p:extLst>
          </p:nvPr>
        </p:nvGraphicFramePr>
        <p:xfrm>
          <a:off x="0" y="1524000"/>
          <a:ext cx="91440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5839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t>Index mean and percentage at/above mean </a:t>
            </a:r>
            <a:br>
              <a:rPr lang="en-US" sz="4000" b="1" dirty="0"/>
            </a:br>
            <a:r>
              <a:rPr lang="en-US" sz="4000" b="1" dirty="0"/>
              <a:t>by grade and gender</a:t>
            </a:r>
            <a:br>
              <a:rPr lang="en-US" sz="4000" b="1" dirty="0"/>
            </a:br>
            <a:r>
              <a:rPr lang="en-US" sz="3100" i="1" dirty="0">
                <a:solidFill>
                  <a:prstClr val="black"/>
                </a:solidFill>
              </a:rPr>
              <a:t>Always (4), Usually (3), Sometimes (2), Never (1)</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9583173"/>
              </p:ext>
            </p:extLst>
          </p:nvPr>
        </p:nvGraphicFramePr>
        <p:xfrm>
          <a:off x="-2" y="1828800"/>
          <a:ext cx="9144007" cy="5029200"/>
        </p:xfrm>
        <a:graphic>
          <a:graphicData uri="http://schemas.openxmlformats.org/drawingml/2006/table">
            <a:tbl>
              <a:tblPr firstRow="1" lastRow="1">
                <a:tableStyleId>{5C22544A-7EE6-4342-B048-85BDC9FD1C3A}</a:tableStyleId>
              </a:tblPr>
              <a:tblGrid>
                <a:gridCol w="857707">
                  <a:extLst>
                    <a:ext uri="{9D8B030D-6E8A-4147-A177-3AD203B41FA5}">
                      <a16:colId xmlns:a16="http://schemas.microsoft.com/office/drawing/2014/main" val="3809468100"/>
                    </a:ext>
                  </a:extLst>
                </a:gridCol>
                <a:gridCol w="460350">
                  <a:extLst>
                    <a:ext uri="{9D8B030D-6E8A-4147-A177-3AD203B41FA5}">
                      <a16:colId xmlns:a16="http://schemas.microsoft.com/office/drawing/2014/main" val="98051671"/>
                    </a:ext>
                  </a:extLst>
                </a:gridCol>
                <a:gridCol w="460350">
                  <a:extLst>
                    <a:ext uri="{9D8B030D-6E8A-4147-A177-3AD203B41FA5}">
                      <a16:colId xmlns:a16="http://schemas.microsoft.com/office/drawing/2014/main" val="3189490162"/>
                    </a:ext>
                  </a:extLst>
                </a:gridCol>
                <a:gridCol w="460350">
                  <a:extLst>
                    <a:ext uri="{9D8B030D-6E8A-4147-A177-3AD203B41FA5}">
                      <a16:colId xmlns:a16="http://schemas.microsoft.com/office/drawing/2014/main" val="149851969"/>
                    </a:ext>
                  </a:extLst>
                </a:gridCol>
                <a:gridCol w="460350">
                  <a:extLst>
                    <a:ext uri="{9D8B030D-6E8A-4147-A177-3AD203B41FA5}">
                      <a16:colId xmlns:a16="http://schemas.microsoft.com/office/drawing/2014/main" val="476932258"/>
                    </a:ext>
                  </a:extLst>
                </a:gridCol>
                <a:gridCol w="460350">
                  <a:extLst>
                    <a:ext uri="{9D8B030D-6E8A-4147-A177-3AD203B41FA5}">
                      <a16:colId xmlns:a16="http://schemas.microsoft.com/office/drawing/2014/main" val="2414857605"/>
                    </a:ext>
                  </a:extLst>
                </a:gridCol>
                <a:gridCol w="460350">
                  <a:extLst>
                    <a:ext uri="{9D8B030D-6E8A-4147-A177-3AD203B41FA5}">
                      <a16:colId xmlns:a16="http://schemas.microsoft.com/office/drawing/2014/main" val="4258709173"/>
                    </a:ext>
                  </a:extLst>
                </a:gridCol>
                <a:gridCol w="460350">
                  <a:extLst>
                    <a:ext uri="{9D8B030D-6E8A-4147-A177-3AD203B41FA5}">
                      <a16:colId xmlns:a16="http://schemas.microsoft.com/office/drawing/2014/main" val="1220489696"/>
                    </a:ext>
                  </a:extLst>
                </a:gridCol>
                <a:gridCol w="460350">
                  <a:extLst>
                    <a:ext uri="{9D8B030D-6E8A-4147-A177-3AD203B41FA5}">
                      <a16:colId xmlns:a16="http://schemas.microsoft.com/office/drawing/2014/main" val="1267417354"/>
                    </a:ext>
                  </a:extLst>
                </a:gridCol>
                <a:gridCol w="460350">
                  <a:extLst>
                    <a:ext uri="{9D8B030D-6E8A-4147-A177-3AD203B41FA5}">
                      <a16:colId xmlns:a16="http://schemas.microsoft.com/office/drawing/2014/main" val="4177529304"/>
                    </a:ext>
                  </a:extLst>
                </a:gridCol>
                <a:gridCol w="460350">
                  <a:extLst>
                    <a:ext uri="{9D8B030D-6E8A-4147-A177-3AD203B41FA5}">
                      <a16:colId xmlns:a16="http://schemas.microsoft.com/office/drawing/2014/main" val="746429454"/>
                    </a:ext>
                  </a:extLst>
                </a:gridCol>
                <a:gridCol w="460350">
                  <a:extLst>
                    <a:ext uri="{9D8B030D-6E8A-4147-A177-3AD203B41FA5}">
                      <a16:colId xmlns:a16="http://schemas.microsoft.com/office/drawing/2014/main" val="812120881"/>
                    </a:ext>
                  </a:extLst>
                </a:gridCol>
                <a:gridCol w="460350">
                  <a:extLst>
                    <a:ext uri="{9D8B030D-6E8A-4147-A177-3AD203B41FA5}">
                      <a16:colId xmlns:a16="http://schemas.microsoft.com/office/drawing/2014/main" val="2901910745"/>
                    </a:ext>
                  </a:extLst>
                </a:gridCol>
                <a:gridCol w="460350">
                  <a:extLst>
                    <a:ext uri="{9D8B030D-6E8A-4147-A177-3AD203B41FA5}">
                      <a16:colId xmlns:a16="http://schemas.microsoft.com/office/drawing/2014/main" val="2039106510"/>
                    </a:ext>
                  </a:extLst>
                </a:gridCol>
                <a:gridCol w="460350">
                  <a:extLst>
                    <a:ext uri="{9D8B030D-6E8A-4147-A177-3AD203B41FA5}">
                      <a16:colId xmlns:a16="http://schemas.microsoft.com/office/drawing/2014/main" val="2263867731"/>
                    </a:ext>
                  </a:extLst>
                </a:gridCol>
                <a:gridCol w="460350">
                  <a:extLst>
                    <a:ext uri="{9D8B030D-6E8A-4147-A177-3AD203B41FA5}">
                      <a16:colId xmlns:a16="http://schemas.microsoft.com/office/drawing/2014/main" val="844389571"/>
                    </a:ext>
                  </a:extLst>
                </a:gridCol>
                <a:gridCol w="460350">
                  <a:extLst>
                    <a:ext uri="{9D8B030D-6E8A-4147-A177-3AD203B41FA5}">
                      <a16:colId xmlns:a16="http://schemas.microsoft.com/office/drawing/2014/main" val="3674266961"/>
                    </a:ext>
                  </a:extLst>
                </a:gridCol>
                <a:gridCol w="460350">
                  <a:extLst>
                    <a:ext uri="{9D8B030D-6E8A-4147-A177-3AD203B41FA5}">
                      <a16:colId xmlns:a16="http://schemas.microsoft.com/office/drawing/2014/main" val="2543301821"/>
                    </a:ext>
                  </a:extLst>
                </a:gridCol>
                <a:gridCol w="460350">
                  <a:extLst>
                    <a:ext uri="{9D8B030D-6E8A-4147-A177-3AD203B41FA5}">
                      <a16:colId xmlns:a16="http://schemas.microsoft.com/office/drawing/2014/main" val="3644487110"/>
                    </a:ext>
                  </a:extLst>
                </a:gridCol>
              </a:tblGrid>
              <a:tr h="1161678">
                <a:tc>
                  <a:txBody>
                    <a:bodyPr/>
                    <a:lstStyle/>
                    <a:p>
                      <a:pPr marL="0" marR="0">
                        <a:lnSpc>
                          <a:spcPct val="107000"/>
                        </a:lnSpc>
                        <a:spcBef>
                          <a:spcPts val="0"/>
                        </a:spcBef>
                        <a:spcAft>
                          <a:spcPts val="0"/>
                        </a:spcAft>
                      </a:pPr>
                      <a:r>
                        <a:rPr lang="en-US" sz="11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tc>
                <a:tc gridSpan="2">
                  <a:txBody>
                    <a:bodyPr/>
                    <a:lstStyle/>
                    <a:p>
                      <a:pPr marL="0" marR="0" algn="ctr">
                        <a:lnSpc>
                          <a:spcPct val="107000"/>
                        </a:lnSpc>
                        <a:spcBef>
                          <a:spcPts val="0"/>
                        </a:spcBef>
                        <a:spcAft>
                          <a:spcPts val="0"/>
                        </a:spcAft>
                      </a:pPr>
                      <a:r>
                        <a:rPr lang="en-US" sz="2000" dirty="0">
                          <a:effectLst/>
                        </a:rPr>
                        <a:t>4</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5</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6</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7</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8</a:t>
                      </a:r>
                      <a:r>
                        <a:rPr lang="en-US" sz="2000" baseline="30000" dirty="0">
                          <a:effectLst/>
                        </a:rPr>
                        <a:t>TH</a:t>
                      </a:r>
                      <a:r>
                        <a:rPr lang="en-US" sz="2000" dirty="0">
                          <a:effectLst/>
                        </a:rPr>
                        <a:t> </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9</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10</a:t>
                      </a:r>
                      <a:r>
                        <a:rPr lang="en-US" sz="2000" baseline="30000" dirty="0">
                          <a:effectLst/>
                        </a:rPr>
                        <a:t>TH</a:t>
                      </a:r>
                      <a:r>
                        <a:rPr lang="en-US" sz="2000" dirty="0">
                          <a:effectLst/>
                        </a:rPr>
                        <a:t> </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11</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12</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extLst>
                  <a:ext uri="{0D108BD9-81ED-4DB2-BD59-A6C34878D82A}">
                    <a16:rowId xmlns:a16="http://schemas.microsoft.com/office/drawing/2014/main" val="58567978"/>
                  </a:ext>
                </a:extLst>
              </a:tr>
              <a:tr h="911007">
                <a:tc>
                  <a:txBody>
                    <a:bodyPr/>
                    <a:lstStyle/>
                    <a:p>
                      <a:pPr marL="0" marR="0">
                        <a:lnSpc>
                          <a:spcPct val="107000"/>
                        </a:lnSpc>
                        <a:spcBef>
                          <a:spcPts val="0"/>
                        </a:spcBef>
                        <a:spcAft>
                          <a:spcPts val="0"/>
                        </a:spcAft>
                      </a:pPr>
                      <a:r>
                        <a:rPr lang="en-US" sz="10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extLst>
                  <a:ext uri="{0D108BD9-81ED-4DB2-BD59-A6C34878D82A}">
                    <a16:rowId xmlns:a16="http://schemas.microsoft.com/office/drawing/2014/main" val="558219542"/>
                  </a:ext>
                </a:extLst>
              </a:tr>
              <a:tr h="985505">
                <a:tc>
                  <a:txBody>
                    <a:bodyPr/>
                    <a:lstStyle/>
                    <a:p>
                      <a:pPr marL="0" marR="0">
                        <a:lnSpc>
                          <a:spcPct val="107000"/>
                        </a:lnSpc>
                        <a:spcBef>
                          <a:spcPts val="0"/>
                        </a:spcBef>
                        <a:spcAft>
                          <a:spcPts val="0"/>
                        </a:spcAft>
                      </a:pPr>
                      <a:r>
                        <a:rPr lang="en-US" sz="1200" b="1" dirty="0">
                          <a:effectLst/>
                        </a:rPr>
                        <a:t>MALE</a:t>
                      </a:r>
                      <a:endParaRPr lang="en-US" sz="12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000" b="0" i="0" u="none" strike="noStrike" dirty="0">
                          <a:effectLst/>
                          <a:latin typeface="+mj-lt"/>
                        </a:rPr>
                        <a:t>3.05</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72%</a:t>
                      </a:r>
                    </a:p>
                  </a:txBody>
                  <a:tcPr marL="9525" marR="9525" marT="9525" marB="0" anchor="ctr"/>
                </a:tc>
                <a:tc>
                  <a:txBody>
                    <a:bodyPr/>
                    <a:lstStyle/>
                    <a:p>
                      <a:pPr algn="ctr" fontAlgn="b"/>
                      <a:r>
                        <a:rPr lang="en-US" sz="1000" b="0" i="0" u="none" strike="noStrike">
                          <a:effectLst/>
                          <a:latin typeface="+mj-lt"/>
                        </a:rPr>
                        <a:t>3.17</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76%</a:t>
                      </a:r>
                    </a:p>
                  </a:txBody>
                  <a:tcPr marL="9525" marR="9525" marT="9525" marB="0" anchor="ctr"/>
                </a:tc>
                <a:tc>
                  <a:txBody>
                    <a:bodyPr/>
                    <a:lstStyle/>
                    <a:p>
                      <a:pPr algn="ctr" fontAlgn="b"/>
                      <a:r>
                        <a:rPr lang="en-US" sz="1000" b="0" i="0" u="none" strike="noStrike">
                          <a:effectLst/>
                          <a:latin typeface="+mj-lt"/>
                        </a:rPr>
                        <a:t>3.16</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76%</a:t>
                      </a:r>
                    </a:p>
                  </a:txBody>
                  <a:tcPr marL="9525" marR="9525" marT="9525" marB="0" anchor="ctr"/>
                </a:tc>
                <a:tc>
                  <a:txBody>
                    <a:bodyPr/>
                    <a:lstStyle/>
                    <a:p>
                      <a:pPr algn="ctr" fontAlgn="b"/>
                      <a:r>
                        <a:rPr lang="en-US" sz="1000" b="0" i="0" u="none" strike="noStrike">
                          <a:effectLst/>
                          <a:latin typeface="+mj-lt"/>
                        </a:rPr>
                        <a:t>2.78</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62%</a:t>
                      </a:r>
                    </a:p>
                  </a:txBody>
                  <a:tcPr marL="9525" marR="9525" marT="9525" marB="0" anchor="ctr"/>
                </a:tc>
                <a:tc>
                  <a:txBody>
                    <a:bodyPr/>
                    <a:lstStyle/>
                    <a:p>
                      <a:pPr algn="ctr" fontAlgn="b"/>
                      <a:r>
                        <a:rPr lang="en-US" sz="1000" b="0" i="0" u="none" strike="noStrike">
                          <a:effectLst/>
                          <a:latin typeface="+mj-lt"/>
                        </a:rPr>
                        <a:t>2.93</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69%</a:t>
                      </a:r>
                    </a:p>
                  </a:txBody>
                  <a:tcPr marL="9525" marR="9525" marT="9525" marB="0" anchor="ctr"/>
                </a:tc>
                <a:tc>
                  <a:txBody>
                    <a:bodyPr/>
                    <a:lstStyle/>
                    <a:p>
                      <a:pPr algn="ctr" fontAlgn="b"/>
                      <a:r>
                        <a:rPr lang="en-US" sz="1000" b="0" i="0" u="none" strike="noStrike">
                          <a:effectLst/>
                          <a:latin typeface="+mj-lt"/>
                        </a:rPr>
                        <a:t>2.87</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65%</a:t>
                      </a:r>
                    </a:p>
                  </a:txBody>
                  <a:tcPr marL="9525" marR="9525" marT="9525" marB="0" anchor="ctr"/>
                </a:tc>
                <a:tc>
                  <a:txBody>
                    <a:bodyPr/>
                    <a:lstStyle/>
                    <a:p>
                      <a:pPr algn="ctr" fontAlgn="b"/>
                      <a:r>
                        <a:rPr lang="en-US" sz="1000" b="0" i="0" u="none" strike="noStrike">
                          <a:effectLst/>
                          <a:latin typeface="+mj-lt"/>
                        </a:rPr>
                        <a:t>2.85</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68%</a:t>
                      </a:r>
                    </a:p>
                  </a:txBody>
                  <a:tcPr marL="9525" marR="9525" marT="9525" marB="0" anchor="ctr"/>
                </a:tc>
                <a:tc>
                  <a:txBody>
                    <a:bodyPr/>
                    <a:lstStyle/>
                    <a:p>
                      <a:pPr algn="ctr" fontAlgn="b"/>
                      <a:r>
                        <a:rPr lang="en-US" sz="1000" b="0" i="0" u="none" strike="noStrike">
                          <a:effectLst/>
                          <a:latin typeface="+mj-lt"/>
                        </a:rPr>
                        <a:t>2.81</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63%</a:t>
                      </a:r>
                    </a:p>
                  </a:txBody>
                  <a:tcPr marL="9525" marR="9525" marT="9525" marB="0" anchor="ctr"/>
                </a:tc>
                <a:tc>
                  <a:txBody>
                    <a:bodyPr/>
                    <a:lstStyle/>
                    <a:p>
                      <a:pPr algn="ctr" fontAlgn="b"/>
                      <a:r>
                        <a:rPr lang="en-US" sz="1000" b="0" i="0" u="none" strike="noStrike">
                          <a:effectLst/>
                          <a:latin typeface="+mj-lt"/>
                        </a:rPr>
                        <a:t>2.87</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71%</a:t>
                      </a:r>
                    </a:p>
                  </a:txBody>
                  <a:tcPr marL="9525" marR="9525" marT="9525" marB="0" anchor="ctr"/>
                </a:tc>
                <a:extLst>
                  <a:ext uri="{0D108BD9-81ED-4DB2-BD59-A6C34878D82A}">
                    <a16:rowId xmlns:a16="http://schemas.microsoft.com/office/drawing/2014/main" val="161925290"/>
                  </a:ext>
                </a:extLst>
              </a:tr>
              <a:tr h="985505">
                <a:tc>
                  <a:txBody>
                    <a:bodyPr/>
                    <a:lstStyle/>
                    <a:p>
                      <a:pPr marL="0" marR="0">
                        <a:lnSpc>
                          <a:spcPct val="107000"/>
                        </a:lnSpc>
                        <a:spcBef>
                          <a:spcPts val="0"/>
                        </a:spcBef>
                        <a:spcAft>
                          <a:spcPts val="0"/>
                        </a:spcAft>
                      </a:pPr>
                      <a:r>
                        <a:rPr lang="en-US" sz="1200" b="1" dirty="0">
                          <a:effectLst/>
                        </a:rPr>
                        <a:t>FEMALE</a:t>
                      </a:r>
                      <a:endParaRPr lang="en-US" sz="12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000" b="0" i="0" u="none" strike="noStrike">
                          <a:effectLst/>
                          <a:latin typeface="+mj-lt"/>
                        </a:rPr>
                        <a:t>3.28</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81%</a:t>
                      </a:r>
                    </a:p>
                  </a:txBody>
                  <a:tcPr marL="9525" marR="9525" marT="9525" marB="0" anchor="ctr"/>
                </a:tc>
                <a:tc>
                  <a:txBody>
                    <a:bodyPr/>
                    <a:lstStyle/>
                    <a:p>
                      <a:pPr algn="ctr" fontAlgn="b"/>
                      <a:r>
                        <a:rPr lang="en-US" sz="1000" b="0" i="0" u="none" strike="noStrike">
                          <a:effectLst/>
                          <a:latin typeface="+mj-lt"/>
                        </a:rPr>
                        <a:t>3.28</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79%</a:t>
                      </a:r>
                    </a:p>
                  </a:txBody>
                  <a:tcPr marL="9525" marR="9525" marT="9525" marB="0" anchor="ctr"/>
                </a:tc>
                <a:tc>
                  <a:txBody>
                    <a:bodyPr/>
                    <a:lstStyle/>
                    <a:p>
                      <a:pPr algn="ctr" fontAlgn="b"/>
                      <a:r>
                        <a:rPr lang="en-US" sz="1000" b="0" i="0" u="none" strike="noStrike">
                          <a:effectLst/>
                          <a:latin typeface="+mj-lt"/>
                        </a:rPr>
                        <a:t>3.13</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73%</a:t>
                      </a:r>
                    </a:p>
                  </a:txBody>
                  <a:tcPr marL="9525" marR="9525" marT="9525" marB="0" anchor="ctr"/>
                </a:tc>
                <a:tc>
                  <a:txBody>
                    <a:bodyPr/>
                    <a:lstStyle/>
                    <a:p>
                      <a:pPr algn="ctr" fontAlgn="b"/>
                      <a:r>
                        <a:rPr lang="en-US" sz="1000" b="0" i="0" u="none" strike="noStrike">
                          <a:effectLst/>
                          <a:latin typeface="+mj-lt"/>
                        </a:rPr>
                        <a:t>3.02</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72%</a:t>
                      </a:r>
                    </a:p>
                  </a:txBody>
                  <a:tcPr marL="9525" marR="9525" marT="9525" marB="0" anchor="ctr"/>
                </a:tc>
                <a:tc>
                  <a:txBody>
                    <a:bodyPr/>
                    <a:lstStyle/>
                    <a:p>
                      <a:pPr algn="ctr" fontAlgn="b"/>
                      <a:r>
                        <a:rPr lang="en-US" sz="1000" b="0" i="0" u="none" strike="noStrike">
                          <a:effectLst/>
                          <a:latin typeface="+mj-lt"/>
                        </a:rPr>
                        <a:t>3.06</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72%</a:t>
                      </a:r>
                    </a:p>
                  </a:txBody>
                  <a:tcPr marL="9525" marR="9525" marT="9525" marB="0" anchor="ctr"/>
                </a:tc>
                <a:tc>
                  <a:txBody>
                    <a:bodyPr/>
                    <a:lstStyle/>
                    <a:p>
                      <a:pPr algn="ctr" fontAlgn="b"/>
                      <a:r>
                        <a:rPr lang="en-US" sz="1000" b="0" i="0" u="none" strike="noStrike">
                          <a:effectLst/>
                          <a:latin typeface="+mj-lt"/>
                        </a:rPr>
                        <a:t>2.96</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71%</a:t>
                      </a:r>
                    </a:p>
                  </a:txBody>
                  <a:tcPr marL="9525" marR="9525" marT="9525" marB="0" anchor="ctr"/>
                </a:tc>
                <a:tc>
                  <a:txBody>
                    <a:bodyPr/>
                    <a:lstStyle/>
                    <a:p>
                      <a:pPr algn="ctr" fontAlgn="b"/>
                      <a:r>
                        <a:rPr lang="en-US" sz="1000" b="0" i="0" u="none" strike="noStrike">
                          <a:effectLst/>
                          <a:latin typeface="+mj-lt"/>
                        </a:rPr>
                        <a:t>2.78</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61%</a:t>
                      </a:r>
                    </a:p>
                  </a:txBody>
                  <a:tcPr marL="9525" marR="9525" marT="9525" marB="0" anchor="ctr"/>
                </a:tc>
                <a:tc>
                  <a:txBody>
                    <a:bodyPr/>
                    <a:lstStyle/>
                    <a:p>
                      <a:pPr algn="ctr" fontAlgn="b"/>
                      <a:r>
                        <a:rPr lang="en-US" sz="1000" b="0" i="0" u="none" strike="noStrike">
                          <a:effectLst/>
                          <a:latin typeface="+mj-lt"/>
                        </a:rPr>
                        <a:t>2.89</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65%</a:t>
                      </a:r>
                    </a:p>
                  </a:txBody>
                  <a:tcPr marL="9525" marR="9525" marT="9525" marB="0" anchor="ctr"/>
                </a:tc>
                <a:tc>
                  <a:txBody>
                    <a:bodyPr/>
                    <a:lstStyle/>
                    <a:p>
                      <a:pPr algn="ctr" fontAlgn="b"/>
                      <a:r>
                        <a:rPr lang="en-US" sz="1000" b="0" i="0" u="none" strike="noStrike">
                          <a:effectLst/>
                          <a:latin typeface="+mj-lt"/>
                        </a:rPr>
                        <a:t>3.05</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72%</a:t>
                      </a:r>
                    </a:p>
                  </a:txBody>
                  <a:tcPr marL="9525" marR="9525" marT="9525" marB="0" anchor="ctr"/>
                </a:tc>
                <a:extLst>
                  <a:ext uri="{0D108BD9-81ED-4DB2-BD59-A6C34878D82A}">
                    <a16:rowId xmlns:a16="http://schemas.microsoft.com/office/drawing/2014/main" val="278586170"/>
                  </a:ext>
                </a:extLst>
              </a:tr>
              <a:tr h="985505">
                <a:tc>
                  <a:txBody>
                    <a:bodyPr/>
                    <a:lstStyle/>
                    <a:p>
                      <a:pPr marL="0" marR="0">
                        <a:lnSpc>
                          <a:spcPct val="107000"/>
                        </a:lnSpc>
                        <a:spcBef>
                          <a:spcPts val="0"/>
                        </a:spcBef>
                        <a:spcAft>
                          <a:spcPts val="0"/>
                        </a:spcAft>
                      </a:pPr>
                      <a:r>
                        <a:rPr lang="en-US" sz="1400" b="1" dirty="0">
                          <a:effectLst/>
                        </a:rPr>
                        <a:t>TOTAL</a:t>
                      </a:r>
                      <a:endParaRPr lang="en-US" sz="14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000" b="0" i="0" u="none" strike="noStrike">
                          <a:effectLst/>
                          <a:latin typeface="+mj-lt"/>
                        </a:rPr>
                        <a:t>3.16</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76%</a:t>
                      </a:r>
                    </a:p>
                  </a:txBody>
                  <a:tcPr marL="9525" marR="9525" marT="9525" marB="0" anchor="ctr"/>
                </a:tc>
                <a:tc>
                  <a:txBody>
                    <a:bodyPr/>
                    <a:lstStyle/>
                    <a:p>
                      <a:pPr algn="ctr" fontAlgn="b"/>
                      <a:r>
                        <a:rPr lang="en-US" sz="1000" b="0" i="0" u="none" strike="noStrike">
                          <a:effectLst/>
                          <a:latin typeface="+mj-lt"/>
                        </a:rPr>
                        <a:t>3.23</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78%</a:t>
                      </a:r>
                    </a:p>
                  </a:txBody>
                  <a:tcPr marL="9525" marR="9525" marT="9525" marB="0" anchor="ctr"/>
                </a:tc>
                <a:tc>
                  <a:txBody>
                    <a:bodyPr/>
                    <a:lstStyle/>
                    <a:p>
                      <a:pPr algn="ctr" fontAlgn="b"/>
                      <a:r>
                        <a:rPr lang="en-US" sz="1000" b="0" i="0" u="none" strike="noStrike">
                          <a:effectLst/>
                          <a:latin typeface="+mj-lt"/>
                        </a:rPr>
                        <a:t>3.14</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75%</a:t>
                      </a:r>
                    </a:p>
                  </a:txBody>
                  <a:tcPr marL="9525" marR="9525" marT="9525" marB="0" anchor="ctr"/>
                </a:tc>
                <a:tc>
                  <a:txBody>
                    <a:bodyPr/>
                    <a:lstStyle/>
                    <a:p>
                      <a:pPr algn="ctr" fontAlgn="b"/>
                      <a:r>
                        <a:rPr lang="en-US" sz="1000" b="0" i="0" u="none" strike="noStrike">
                          <a:effectLst/>
                          <a:latin typeface="+mj-lt"/>
                        </a:rPr>
                        <a:t>2.87</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66%</a:t>
                      </a:r>
                    </a:p>
                  </a:txBody>
                  <a:tcPr marL="9525" marR="9525" marT="9525" marB="0" anchor="ctr"/>
                </a:tc>
                <a:tc>
                  <a:txBody>
                    <a:bodyPr/>
                    <a:lstStyle/>
                    <a:p>
                      <a:pPr algn="ctr" fontAlgn="b"/>
                      <a:r>
                        <a:rPr lang="en-US" sz="1000" b="0" i="0" u="none" strike="noStrike">
                          <a:effectLst/>
                          <a:latin typeface="+mj-lt"/>
                        </a:rPr>
                        <a:t>2.99</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70%</a:t>
                      </a:r>
                    </a:p>
                  </a:txBody>
                  <a:tcPr marL="9525" marR="9525" marT="9525" marB="0" anchor="ctr"/>
                </a:tc>
                <a:tc>
                  <a:txBody>
                    <a:bodyPr/>
                    <a:lstStyle/>
                    <a:p>
                      <a:pPr algn="ctr" fontAlgn="b"/>
                      <a:r>
                        <a:rPr lang="en-US" sz="1000" b="0" i="0" u="none" strike="noStrike">
                          <a:effectLst/>
                          <a:latin typeface="+mj-lt"/>
                        </a:rPr>
                        <a:t>2.92</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68%</a:t>
                      </a:r>
                    </a:p>
                  </a:txBody>
                  <a:tcPr marL="9525" marR="9525" marT="9525" marB="0" anchor="ctr"/>
                </a:tc>
                <a:tc>
                  <a:txBody>
                    <a:bodyPr/>
                    <a:lstStyle/>
                    <a:p>
                      <a:pPr algn="ctr" fontAlgn="b"/>
                      <a:r>
                        <a:rPr lang="en-US" sz="1000" b="0" i="0" u="none" strike="noStrike">
                          <a:effectLst/>
                          <a:latin typeface="+mj-lt"/>
                        </a:rPr>
                        <a:t>2.82</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65%</a:t>
                      </a:r>
                    </a:p>
                  </a:txBody>
                  <a:tcPr marL="9525" marR="9525" marT="9525" marB="0" anchor="ctr"/>
                </a:tc>
                <a:tc>
                  <a:txBody>
                    <a:bodyPr/>
                    <a:lstStyle/>
                    <a:p>
                      <a:pPr algn="ctr" fontAlgn="b"/>
                      <a:r>
                        <a:rPr lang="en-US" sz="1000" b="0" i="0" u="none" strike="noStrike">
                          <a:effectLst/>
                          <a:latin typeface="+mj-lt"/>
                        </a:rPr>
                        <a:t>2.84</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64%</a:t>
                      </a:r>
                    </a:p>
                  </a:txBody>
                  <a:tcPr marL="9525" marR="9525" marT="9525" marB="0" anchor="ctr"/>
                </a:tc>
                <a:tc>
                  <a:txBody>
                    <a:bodyPr/>
                    <a:lstStyle/>
                    <a:p>
                      <a:pPr algn="ctr" fontAlgn="b"/>
                      <a:r>
                        <a:rPr lang="en-US" sz="1000" b="0" i="0" u="none" strike="noStrike">
                          <a:effectLst/>
                          <a:latin typeface="+mj-lt"/>
                        </a:rPr>
                        <a:t>2.96</a:t>
                      </a:r>
                    </a:p>
                  </a:txBody>
                  <a:tcPr marL="9525" marR="9525" marT="9525" marB="0" anchor="ctr">
                    <a:solidFill>
                      <a:schemeClr val="tx2">
                        <a:lumMod val="40000"/>
                        <a:lumOff val="60000"/>
                      </a:schemeClr>
                    </a:solidFill>
                  </a:tcPr>
                </a:tc>
                <a:tc>
                  <a:txBody>
                    <a:bodyPr/>
                    <a:lstStyle/>
                    <a:p>
                      <a:pPr algn="ctr" fontAlgn="b"/>
                      <a:r>
                        <a:rPr lang="en-US" sz="1000" b="0" i="0" u="none" strike="noStrike" dirty="0">
                          <a:effectLst/>
                          <a:latin typeface="+mj-lt"/>
                        </a:rPr>
                        <a:t>71%</a:t>
                      </a:r>
                    </a:p>
                  </a:txBody>
                  <a:tcPr marL="9525" marR="9525" marT="9525" marB="0" anchor="ctr"/>
                </a:tc>
                <a:extLst>
                  <a:ext uri="{0D108BD9-81ED-4DB2-BD59-A6C34878D82A}">
                    <a16:rowId xmlns:a16="http://schemas.microsoft.com/office/drawing/2014/main" val="2524068375"/>
                  </a:ext>
                </a:extLst>
              </a:tr>
            </a:tbl>
          </a:graphicData>
        </a:graphic>
      </p:graphicFrame>
    </p:spTree>
    <p:extLst>
      <p:ext uri="{BB962C8B-B14F-4D97-AF65-F5344CB8AC3E}">
        <p14:creationId xmlns:p14="http://schemas.microsoft.com/office/powerpoint/2010/main" val="3151104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Percentage at/above mean by grade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8078263"/>
              </p:ext>
            </p:extLst>
          </p:nvPr>
        </p:nvGraphicFramePr>
        <p:xfrm>
          <a:off x="228600" y="1600200"/>
          <a:ext cx="8686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6456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245"/>
            <a:ext cx="9144000" cy="1630362"/>
          </a:xfrm>
        </p:spPr>
        <p:txBody>
          <a:bodyPr>
            <a:noAutofit/>
          </a:bodyPr>
          <a:lstStyle/>
          <a:p>
            <a:r>
              <a:rPr lang="en-US" sz="4000" b="1" dirty="0"/>
              <a:t>Index mean by subgroup</a:t>
            </a:r>
            <a:br>
              <a:rPr lang="en-US" sz="4000" b="1" dirty="0"/>
            </a:br>
            <a:r>
              <a:rPr lang="en-US" sz="2800" i="1" dirty="0">
                <a:solidFill>
                  <a:prstClr val="black"/>
                </a:solidFill>
              </a:rPr>
              <a:t>Always (4), Usually (3), Sometimes (2), Never (1)</a:t>
            </a:r>
            <a:br>
              <a:rPr lang="en-US" sz="4000" b="1" dirty="0"/>
            </a:br>
            <a:br>
              <a:rPr lang="en-US" sz="1800" b="1" dirty="0"/>
            </a:br>
            <a:r>
              <a:rPr lang="en-US" sz="2800" b="1" dirty="0"/>
              <a:t>All students index mean: 3.01</a:t>
            </a:r>
            <a:endParaRPr lang="en-US" sz="4000" b="1" dirty="0"/>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914112" rIns="685584"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200" b="1" i="0" u="none" strike="noStrike" cap="none" normalizeH="0" baseline="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0" y="6096009"/>
            <a:ext cx="9144000" cy="388696"/>
          </a:xfrm>
          <a:prstGeom prst="rect">
            <a:avLst/>
          </a:prstGeom>
        </p:spPr>
        <p:txBody>
          <a:bodyPr wrap="square">
            <a:spAutoFit/>
          </a:bodyPr>
          <a:lstStyle/>
          <a:p>
            <a:pPr algn="ct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Note:  Subgroup results not reported when sample size is &lt;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20026558"/>
              </p:ext>
            </p:extLst>
          </p:nvPr>
        </p:nvGraphicFramePr>
        <p:xfrm>
          <a:off x="762000" y="2784408"/>
          <a:ext cx="2523892" cy="2985121"/>
        </p:xfrm>
        <a:graphic>
          <a:graphicData uri="http://schemas.openxmlformats.org/drawingml/2006/table">
            <a:tbl>
              <a:tblPr firstRow="1">
                <a:tableStyleId>{5C22544A-7EE6-4342-B048-85BDC9FD1C3A}</a:tableStyleId>
              </a:tblPr>
              <a:tblGrid>
                <a:gridCol w="1388141">
                  <a:extLst>
                    <a:ext uri="{9D8B030D-6E8A-4147-A177-3AD203B41FA5}">
                      <a16:colId xmlns:a16="http://schemas.microsoft.com/office/drawing/2014/main" val="2223548508"/>
                    </a:ext>
                  </a:extLst>
                </a:gridCol>
                <a:gridCol w="1135751">
                  <a:extLst>
                    <a:ext uri="{9D8B030D-6E8A-4147-A177-3AD203B41FA5}">
                      <a16:colId xmlns:a16="http://schemas.microsoft.com/office/drawing/2014/main" val="359431437"/>
                    </a:ext>
                  </a:extLst>
                </a:gridCol>
              </a:tblGrid>
              <a:tr h="613965">
                <a:tc>
                  <a:txBody>
                    <a:bodyPr/>
                    <a:lstStyle/>
                    <a:p>
                      <a:pPr marL="0" marR="0" algn="l">
                        <a:lnSpc>
                          <a:spcPct val="107000"/>
                        </a:lnSpc>
                        <a:spcBef>
                          <a:spcPts val="0"/>
                        </a:spcBef>
                        <a:spcAft>
                          <a:spcPts val="0"/>
                        </a:spcAft>
                      </a:pPr>
                      <a:r>
                        <a:rPr lang="en-US" sz="1600" dirty="0">
                          <a:effectLst/>
                        </a:rPr>
                        <a:t>Ethnicity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a:t>
                      </a:r>
                      <a:r>
                        <a:rPr lang="en-US" sz="1600" baseline="0" dirty="0">
                          <a:effectLst/>
                        </a:rPr>
                        <a:t>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279964">
                <a:tc>
                  <a:txBody>
                    <a:bodyPr/>
                    <a:lstStyle/>
                    <a:p>
                      <a:pPr algn="l" fontAlgn="b"/>
                      <a:r>
                        <a:rPr lang="en-US" sz="1600" b="0" i="0" u="none" strike="noStrike" dirty="0">
                          <a:effectLst/>
                          <a:latin typeface="+mj-lt"/>
                        </a:rPr>
                        <a:t>White</a:t>
                      </a:r>
                    </a:p>
                  </a:txBody>
                  <a:tcPr marL="9525" marR="9525" marT="9525" marB="0" anchor="ctr"/>
                </a:tc>
                <a:tc>
                  <a:txBody>
                    <a:bodyPr/>
                    <a:lstStyle/>
                    <a:p>
                      <a:pPr algn="ctr" fontAlgn="b"/>
                      <a:r>
                        <a:rPr lang="en-US" sz="1600" b="0" i="0" u="none" strike="noStrike" dirty="0">
                          <a:effectLst/>
                          <a:latin typeface="+mj-lt"/>
                        </a:rPr>
                        <a:t>3.01</a:t>
                      </a:r>
                    </a:p>
                  </a:txBody>
                  <a:tcPr marL="9525" marR="9525" marT="9525" marB="0" anchor="ctr"/>
                </a:tc>
                <a:extLst>
                  <a:ext uri="{0D108BD9-81ED-4DB2-BD59-A6C34878D82A}">
                    <a16:rowId xmlns:a16="http://schemas.microsoft.com/office/drawing/2014/main" val="3557938959"/>
                  </a:ext>
                </a:extLst>
              </a:tr>
              <a:tr h="279964">
                <a:tc>
                  <a:txBody>
                    <a:bodyPr/>
                    <a:lstStyle/>
                    <a:p>
                      <a:pPr algn="l" fontAlgn="b"/>
                      <a:r>
                        <a:rPr lang="en-US" sz="1600" b="0" i="0" u="none" strike="noStrike" dirty="0">
                          <a:effectLst/>
                          <a:latin typeface="+mj-lt"/>
                        </a:rPr>
                        <a:t>American Indian or Alaskan Native</a:t>
                      </a:r>
                    </a:p>
                  </a:txBody>
                  <a:tcPr marL="9525" marR="9525" marT="9525" marB="0" anchor="ctr"/>
                </a:tc>
                <a:tc>
                  <a:txBody>
                    <a:bodyPr/>
                    <a:lstStyle/>
                    <a:p>
                      <a:pPr algn="ctr" fontAlgn="b"/>
                      <a:r>
                        <a:rPr lang="en-US" sz="1600" b="0" i="0" u="none" strike="noStrike">
                          <a:effectLst/>
                          <a:latin typeface="+mj-lt"/>
                        </a:rPr>
                        <a:t>2.82</a:t>
                      </a:r>
                    </a:p>
                  </a:txBody>
                  <a:tcPr marL="9525" marR="9525" marT="9525" marB="0" anchor="ctr"/>
                </a:tc>
                <a:extLst>
                  <a:ext uri="{0D108BD9-81ED-4DB2-BD59-A6C34878D82A}">
                    <a16:rowId xmlns:a16="http://schemas.microsoft.com/office/drawing/2014/main" val="2260787444"/>
                  </a:ext>
                </a:extLst>
              </a:tr>
              <a:tr h="572978">
                <a:tc>
                  <a:txBody>
                    <a:bodyPr/>
                    <a:lstStyle/>
                    <a:p>
                      <a:pPr algn="l" fontAlgn="b"/>
                      <a:r>
                        <a:rPr lang="en-US" sz="1600" b="0" i="0" u="none" strike="noStrike" dirty="0">
                          <a:effectLst/>
                          <a:latin typeface="+mj-lt"/>
                        </a:rPr>
                        <a:t>Hispanic</a:t>
                      </a:r>
                    </a:p>
                  </a:txBody>
                  <a:tcPr marL="9525" marR="9525" marT="9525" marB="0" anchor="ctr"/>
                </a:tc>
                <a:tc>
                  <a:txBody>
                    <a:bodyPr/>
                    <a:lstStyle/>
                    <a:p>
                      <a:pPr algn="ctr" fontAlgn="b"/>
                      <a:r>
                        <a:rPr lang="en-US" sz="1600" b="0" i="0" u="none" strike="noStrike">
                          <a:effectLst/>
                          <a:latin typeface="+mj-lt"/>
                        </a:rPr>
                        <a:t>3.05</a:t>
                      </a:r>
                    </a:p>
                  </a:txBody>
                  <a:tcPr marL="9525" marR="9525" marT="9525" marB="0" anchor="ctr"/>
                </a:tc>
                <a:extLst>
                  <a:ext uri="{0D108BD9-81ED-4DB2-BD59-A6C34878D82A}">
                    <a16:rowId xmlns:a16="http://schemas.microsoft.com/office/drawing/2014/main" val="3124243469"/>
                  </a:ext>
                </a:extLst>
              </a:tr>
              <a:tr h="279964">
                <a:tc>
                  <a:txBody>
                    <a:bodyPr/>
                    <a:lstStyle/>
                    <a:p>
                      <a:pPr algn="l" fontAlgn="b"/>
                      <a:r>
                        <a:rPr lang="en-US" sz="1600" b="0" i="0" u="none" strike="noStrike" dirty="0">
                          <a:effectLst/>
                          <a:latin typeface="+mj-lt"/>
                        </a:rPr>
                        <a:t>Asian</a:t>
                      </a:r>
                    </a:p>
                  </a:txBody>
                  <a:tcPr marL="9525" marR="9525" marT="9525" marB="0" anchor="ctr"/>
                </a:tc>
                <a:tc>
                  <a:txBody>
                    <a:bodyPr/>
                    <a:lstStyle/>
                    <a:p>
                      <a:pPr algn="ctr" fontAlgn="b"/>
                      <a:r>
                        <a:rPr lang="en-US" sz="1600" b="0" i="0" u="none" strike="noStrike">
                          <a:effectLst/>
                          <a:latin typeface="+mj-lt"/>
                        </a:rPr>
                        <a:t>3.13</a:t>
                      </a:r>
                    </a:p>
                  </a:txBody>
                  <a:tcPr marL="9525" marR="9525" marT="9525" marB="0" anchor="ctr"/>
                </a:tc>
                <a:extLst>
                  <a:ext uri="{0D108BD9-81ED-4DB2-BD59-A6C34878D82A}">
                    <a16:rowId xmlns:a16="http://schemas.microsoft.com/office/drawing/2014/main" val="3854185822"/>
                  </a:ext>
                </a:extLst>
              </a:tr>
              <a:tr h="279964">
                <a:tc>
                  <a:txBody>
                    <a:bodyPr/>
                    <a:lstStyle/>
                    <a:p>
                      <a:pPr algn="l" fontAlgn="b"/>
                      <a:r>
                        <a:rPr lang="en-US" sz="1600" b="0" i="0" u="none" strike="noStrike" dirty="0">
                          <a:effectLst/>
                          <a:latin typeface="+mj-lt"/>
                        </a:rPr>
                        <a:t>Black or African American</a:t>
                      </a:r>
                    </a:p>
                  </a:txBody>
                  <a:tcPr marL="9525" marR="9525" marT="9525" marB="0" anchor="ctr"/>
                </a:tc>
                <a:tc>
                  <a:txBody>
                    <a:bodyPr/>
                    <a:lstStyle/>
                    <a:p>
                      <a:pPr algn="ctr" fontAlgn="b"/>
                      <a:r>
                        <a:rPr lang="en-US" sz="1600" b="0" i="0" u="none" strike="noStrike" dirty="0">
                          <a:effectLst/>
                          <a:latin typeface="+mj-lt"/>
                        </a:rPr>
                        <a:t>2.96</a:t>
                      </a:r>
                    </a:p>
                  </a:txBody>
                  <a:tcPr marL="9525" marR="9525" marT="9525" marB="0" anchor="ctr"/>
                </a:tc>
                <a:extLst>
                  <a:ext uri="{0D108BD9-81ED-4DB2-BD59-A6C34878D82A}">
                    <a16:rowId xmlns:a16="http://schemas.microsoft.com/office/drawing/2014/main" val="3973636874"/>
                  </a:ext>
                </a:extLst>
              </a:tr>
            </a:tbl>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300887787"/>
              </p:ext>
            </p:extLst>
          </p:nvPr>
        </p:nvGraphicFramePr>
        <p:xfrm>
          <a:off x="3505200" y="2064325"/>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Sp</a:t>
                      </a:r>
                      <a:r>
                        <a:rPr lang="en-US" sz="1600" baseline="0" dirty="0">
                          <a:effectLst/>
                        </a:rPr>
                        <a:t>ecial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2.87</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3.03</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1" name="Content Placeholder 8"/>
          <p:cNvGraphicFramePr>
            <a:graphicFrameLocks/>
          </p:cNvGraphicFramePr>
          <p:nvPr>
            <p:extLst>
              <p:ext uri="{D42A27DB-BD31-4B8C-83A1-F6EECF244321}">
                <p14:modId xmlns:p14="http://schemas.microsoft.com/office/powerpoint/2010/main" val="2353375760"/>
              </p:ext>
            </p:extLst>
          </p:nvPr>
        </p:nvGraphicFramePr>
        <p:xfrm>
          <a:off x="3505200" y="3231368"/>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Gifted/ Talented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3.02</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3.01</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2" name="Content Placeholder 8"/>
          <p:cNvGraphicFramePr>
            <a:graphicFrameLocks/>
          </p:cNvGraphicFramePr>
          <p:nvPr>
            <p:extLst>
              <p:ext uri="{D42A27DB-BD31-4B8C-83A1-F6EECF244321}">
                <p14:modId xmlns:p14="http://schemas.microsoft.com/office/powerpoint/2010/main" val="1626709398"/>
              </p:ext>
            </p:extLst>
          </p:nvPr>
        </p:nvGraphicFramePr>
        <p:xfrm>
          <a:off x="5858108" y="2784408"/>
          <a:ext cx="2133600" cy="1304609"/>
        </p:xfrm>
        <a:graphic>
          <a:graphicData uri="http://schemas.openxmlformats.org/drawingml/2006/table">
            <a:tbl>
              <a:tblPr firstRow="1">
                <a:tableStyleId>{5C22544A-7EE6-4342-B048-85BDC9FD1C3A}</a:tableStyleId>
              </a:tblPr>
              <a:tblGrid>
                <a:gridCol w="1295400">
                  <a:extLst>
                    <a:ext uri="{9D8B030D-6E8A-4147-A177-3AD203B41FA5}">
                      <a16:colId xmlns:a16="http://schemas.microsoft.com/office/drawing/2014/main" val="2223548508"/>
                    </a:ext>
                  </a:extLst>
                </a:gridCol>
                <a:gridCol w="838200">
                  <a:extLst>
                    <a:ext uri="{9D8B030D-6E8A-4147-A177-3AD203B41FA5}">
                      <a16:colId xmlns:a16="http://schemas.microsoft.com/office/drawing/2014/main" val="359431437"/>
                    </a:ext>
                  </a:extLst>
                </a:gridCol>
              </a:tblGrid>
              <a:tr h="474058">
                <a:tc>
                  <a:txBody>
                    <a:bodyPr/>
                    <a:lstStyle/>
                    <a:p>
                      <a:pPr marL="0" marR="0" algn="ctr">
                        <a:lnSpc>
                          <a:spcPct val="107000"/>
                        </a:lnSpc>
                        <a:spcBef>
                          <a:spcPts val="0"/>
                        </a:spcBef>
                        <a:spcAft>
                          <a:spcPts val="0"/>
                        </a:spcAft>
                      </a:pPr>
                      <a:r>
                        <a:rPr lang="en-US" sz="1600" dirty="0">
                          <a:effectLst/>
                        </a:rPr>
                        <a:t>English Language Learner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3.15</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3.01</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3" name="Content Placeholder 8"/>
          <p:cNvGraphicFramePr>
            <a:graphicFrameLocks/>
          </p:cNvGraphicFramePr>
          <p:nvPr>
            <p:extLst>
              <p:ext uri="{D42A27DB-BD31-4B8C-83A1-F6EECF244321}">
                <p14:modId xmlns:p14="http://schemas.microsoft.com/office/powerpoint/2010/main" val="3425546780"/>
              </p:ext>
            </p:extLst>
          </p:nvPr>
        </p:nvGraphicFramePr>
        <p:xfrm>
          <a:off x="5858108" y="4240193"/>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Residency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3.02</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Choice</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2.95</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4" name="Content Placeholder 8"/>
          <p:cNvGraphicFramePr>
            <a:graphicFrameLocks/>
          </p:cNvGraphicFramePr>
          <p:nvPr>
            <p:extLst>
              <p:ext uri="{D42A27DB-BD31-4B8C-83A1-F6EECF244321}">
                <p14:modId xmlns:p14="http://schemas.microsoft.com/office/powerpoint/2010/main" val="1573937054"/>
              </p:ext>
            </p:extLst>
          </p:nvPr>
        </p:nvGraphicFramePr>
        <p:xfrm>
          <a:off x="3505200" y="4386500"/>
          <a:ext cx="2133600" cy="1565529"/>
        </p:xfrm>
        <a:graphic>
          <a:graphicData uri="http://schemas.openxmlformats.org/drawingml/2006/table">
            <a:tbl>
              <a:tblPr firstRow="1">
                <a:tableStyleId>{5C22544A-7EE6-4342-B048-85BDC9FD1C3A}</a:tableStyleId>
              </a:tblPr>
              <a:tblGrid>
                <a:gridCol w="1143000">
                  <a:extLst>
                    <a:ext uri="{9D8B030D-6E8A-4147-A177-3AD203B41FA5}">
                      <a16:colId xmlns:a16="http://schemas.microsoft.com/office/drawing/2014/main" val="2223548508"/>
                    </a:ext>
                  </a:extLst>
                </a:gridCol>
                <a:gridCol w="99060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Lunch Status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Free/ Reduced</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3.01</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Not</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free/ reduced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3.02</a:t>
                      </a:r>
                    </a:p>
                  </a:txBody>
                  <a:tcPr marL="68580" marR="68580" marT="0" marB="0" anchor="ctr"/>
                </a:tc>
                <a:extLst>
                  <a:ext uri="{0D108BD9-81ED-4DB2-BD59-A6C34878D82A}">
                    <a16:rowId xmlns:a16="http://schemas.microsoft.com/office/drawing/2014/main" val="2260787444"/>
                  </a:ext>
                </a:extLst>
              </a:tr>
            </a:tbl>
          </a:graphicData>
        </a:graphic>
      </p:graphicFrame>
    </p:spTree>
    <p:extLst>
      <p:ext uri="{BB962C8B-B14F-4D97-AF65-F5344CB8AC3E}">
        <p14:creationId xmlns:p14="http://schemas.microsoft.com/office/powerpoint/2010/main" val="3467268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02535"/>
            <a:ext cx="9144000" cy="1470025"/>
          </a:xfrm>
        </p:spPr>
        <p:txBody>
          <a:bodyPr>
            <a:noAutofit/>
          </a:bodyPr>
          <a:lstStyle/>
          <a:p>
            <a:r>
              <a:rPr lang="en-US" b="1" dirty="0"/>
              <a:t>Wellness</a:t>
            </a:r>
            <a:br>
              <a:rPr lang="en-US" b="1" dirty="0"/>
            </a:br>
            <a:r>
              <a:rPr lang="en-US" sz="2000" dirty="0"/>
              <a:t>The student maintains a healthy lifestyle and makes decisions in the best interest of their overall health.</a:t>
            </a:r>
            <a:endParaRPr lang="en-US" sz="3200" b="1" i="1"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042013" y="1480821"/>
            <a:ext cx="1059973" cy="1021714"/>
          </a:xfrm>
          <a:prstGeom prst="rect">
            <a:avLst/>
          </a:prstGeom>
          <a:noFill/>
        </p:spPr>
      </p:pic>
    </p:spTree>
    <p:extLst>
      <p:ext uri="{BB962C8B-B14F-4D97-AF65-F5344CB8AC3E}">
        <p14:creationId xmlns:p14="http://schemas.microsoft.com/office/powerpoint/2010/main" val="3669920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t>Index Response Items</a:t>
            </a:r>
            <a:br>
              <a:rPr lang="en-US" sz="4000" b="1" dirty="0"/>
            </a:br>
            <a:r>
              <a:rPr lang="en-US" sz="3100" i="1" dirty="0"/>
              <a:t>Always (4), Usually (3), Sometimes (2), Never (1)</a:t>
            </a:r>
            <a:endParaRPr lang="en-US" sz="400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3950082"/>
              </p:ext>
            </p:extLst>
          </p:nvPr>
        </p:nvGraphicFramePr>
        <p:xfrm>
          <a:off x="0" y="1524000"/>
          <a:ext cx="91440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3963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t>Index mean and percentage at/above mean </a:t>
            </a:r>
            <a:br>
              <a:rPr lang="en-US" sz="4000" b="1" dirty="0"/>
            </a:br>
            <a:r>
              <a:rPr lang="en-US" sz="4000" b="1" dirty="0"/>
              <a:t>by grade and gender</a:t>
            </a:r>
            <a:br>
              <a:rPr lang="en-US" sz="4000" b="1" dirty="0"/>
            </a:br>
            <a:r>
              <a:rPr lang="en-US" sz="3100" i="1" dirty="0">
                <a:solidFill>
                  <a:prstClr val="black"/>
                </a:solidFill>
              </a:rPr>
              <a:t>Always (4), Usually (3), Sometimes (2), Never (1)</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3268316"/>
              </p:ext>
            </p:extLst>
          </p:nvPr>
        </p:nvGraphicFramePr>
        <p:xfrm>
          <a:off x="-2" y="1828800"/>
          <a:ext cx="9144007" cy="5029200"/>
        </p:xfrm>
        <a:graphic>
          <a:graphicData uri="http://schemas.openxmlformats.org/drawingml/2006/table">
            <a:tbl>
              <a:tblPr firstRow="1" lastRow="1">
                <a:tableStyleId>{5C22544A-7EE6-4342-B048-85BDC9FD1C3A}</a:tableStyleId>
              </a:tblPr>
              <a:tblGrid>
                <a:gridCol w="857707">
                  <a:extLst>
                    <a:ext uri="{9D8B030D-6E8A-4147-A177-3AD203B41FA5}">
                      <a16:colId xmlns:a16="http://schemas.microsoft.com/office/drawing/2014/main" val="3809468100"/>
                    </a:ext>
                  </a:extLst>
                </a:gridCol>
                <a:gridCol w="460350">
                  <a:extLst>
                    <a:ext uri="{9D8B030D-6E8A-4147-A177-3AD203B41FA5}">
                      <a16:colId xmlns:a16="http://schemas.microsoft.com/office/drawing/2014/main" val="98051671"/>
                    </a:ext>
                  </a:extLst>
                </a:gridCol>
                <a:gridCol w="460350">
                  <a:extLst>
                    <a:ext uri="{9D8B030D-6E8A-4147-A177-3AD203B41FA5}">
                      <a16:colId xmlns:a16="http://schemas.microsoft.com/office/drawing/2014/main" val="3189490162"/>
                    </a:ext>
                  </a:extLst>
                </a:gridCol>
                <a:gridCol w="460350">
                  <a:extLst>
                    <a:ext uri="{9D8B030D-6E8A-4147-A177-3AD203B41FA5}">
                      <a16:colId xmlns:a16="http://schemas.microsoft.com/office/drawing/2014/main" val="149851969"/>
                    </a:ext>
                  </a:extLst>
                </a:gridCol>
                <a:gridCol w="460350">
                  <a:extLst>
                    <a:ext uri="{9D8B030D-6E8A-4147-A177-3AD203B41FA5}">
                      <a16:colId xmlns:a16="http://schemas.microsoft.com/office/drawing/2014/main" val="476932258"/>
                    </a:ext>
                  </a:extLst>
                </a:gridCol>
                <a:gridCol w="460350">
                  <a:extLst>
                    <a:ext uri="{9D8B030D-6E8A-4147-A177-3AD203B41FA5}">
                      <a16:colId xmlns:a16="http://schemas.microsoft.com/office/drawing/2014/main" val="2414857605"/>
                    </a:ext>
                  </a:extLst>
                </a:gridCol>
                <a:gridCol w="460350">
                  <a:extLst>
                    <a:ext uri="{9D8B030D-6E8A-4147-A177-3AD203B41FA5}">
                      <a16:colId xmlns:a16="http://schemas.microsoft.com/office/drawing/2014/main" val="4258709173"/>
                    </a:ext>
                  </a:extLst>
                </a:gridCol>
                <a:gridCol w="460350">
                  <a:extLst>
                    <a:ext uri="{9D8B030D-6E8A-4147-A177-3AD203B41FA5}">
                      <a16:colId xmlns:a16="http://schemas.microsoft.com/office/drawing/2014/main" val="1220489696"/>
                    </a:ext>
                  </a:extLst>
                </a:gridCol>
                <a:gridCol w="460350">
                  <a:extLst>
                    <a:ext uri="{9D8B030D-6E8A-4147-A177-3AD203B41FA5}">
                      <a16:colId xmlns:a16="http://schemas.microsoft.com/office/drawing/2014/main" val="1267417354"/>
                    </a:ext>
                  </a:extLst>
                </a:gridCol>
                <a:gridCol w="460350">
                  <a:extLst>
                    <a:ext uri="{9D8B030D-6E8A-4147-A177-3AD203B41FA5}">
                      <a16:colId xmlns:a16="http://schemas.microsoft.com/office/drawing/2014/main" val="4177529304"/>
                    </a:ext>
                  </a:extLst>
                </a:gridCol>
                <a:gridCol w="460350">
                  <a:extLst>
                    <a:ext uri="{9D8B030D-6E8A-4147-A177-3AD203B41FA5}">
                      <a16:colId xmlns:a16="http://schemas.microsoft.com/office/drawing/2014/main" val="746429454"/>
                    </a:ext>
                  </a:extLst>
                </a:gridCol>
                <a:gridCol w="460350">
                  <a:extLst>
                    <a:ext uri="{9D8B030D-6E8A-4147-A177-3AD203B41FA5}">
                      <a16:colId xmlns:a16="http://schemas.microsoft.com/office/drawing/2014/main" val="812120881"/>
                    </a:ext>
                  </a:extLst>
                </a:gridCol>
                <a:gridCol w="460350">
                  <a:extLst>
                    <a:ext uri="{9D8B030D-6E8A-4147-A177-3AD203B41FA5}">
                      <a16:colId xmlns:a16="http://schemas.microsoft.com/office/drawing/2014/main" val="2901910745"/>
                    </a:ext>
                  </a:extLst>
                </a:gridCol>
                <a:gridCol w="460350">
                  <a:extLst>
                    <a:ext uri="{9D8B030D-6E8A-4147-A177-3AD203B41FA5}">
                      <a16:colId xmlns:a16="http://schemas.microsoft.com/office/drawing/2014/main" val="2039106510"/>
                    </a:ext>
                  </a:extLst>
                </a:gridCol>
                <a:gridCol w="460350">
                  <a:extLst>
                    <a:ext uri="{9D8B030D-6E8A-4147-A177-3AD203B41FA5}">
                      <a16:colId xmlns:a16="http://schemas.microsoft.com/office/drawing/2014/main" val="2263867731"/>
                    </a:ext>
                  </a:extLst>
                </a:gridCol>
                <a:gridCol w="460350">
                  <a:extLst>
                    <a:ext uri="{9D8B030D-6E8A-4147-A177-3AD203B41FA5}">
                      <a16:colId xmlns:a16="http://schemas.microsoft.com/office/drawing/2014/main" val="844389571"/>
                    </a:ext>
                  </a:extLst>
                </a:gridCol>
                <a:gridCol w="460350">
                  <a:extLst>
                    <a:ext uri="{9D8B030D-6E8A-4147-A177-3AD203B41FA5}">
                      <a16:colId xmlns:a16="http://schemas.microsoft.com/office/drawing/2014/main" val="3674266961"/>
                    </a:ext>
                  </a:extLst>
                </a:gridCol>
                <a:gridCol w="460350">
                  <a:extLst>
                    <a:ext uri="{9D8B030D-6E8A-4147-A177-3AD203B41FA5}">
                      <a16:colId xmlns:a16="http://schemas.microsoft.com/office/drawing/2014/main" val="2543301821"/>
                    </a:ext>
                  </a:extLst>
                </a:gridCol>
                <a:gridCol w="460350">
                  <a:extLst>
                    <a:ext uri="{9D8B030D-6E8A-4147-A177-3AD203B41FA5}">
                      <a16:colId xmlns:a16="http://schemas.microsoft.com/office/drawing/2014/main" val="3644487110"/>
                    </a:ext>
                  </a:extLst>
                </a:gridCol>
              </a:tblGrid>
              <a:tr h="1161678">
                <a:tc>
                  <a:txBody>
                    <a:bodyPr/>
                    <a:lstStyle/>
                    <a:p>
                      <a:pPr marL="0" marR="0">
                        <a:lnSpc>
                          <a:spcPct val="107000"/>
                        </a:lnSpc>
                        <a:spcBef>
                          <a:spcPts val="0"/>
                        </a:spcBef>
                        <a:spcAft>
                          <a:spcPts val="0"/>
                        </a:spcAft>
                      </a:pPr>
                      <a:r>
                        <a:rPr lang="en-US" sz="11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tc>
                <a:tc gridSpan="2">
                  <a:txBody>
                    <a:bodyPr/>
                    <a:lstStyle/>
                    <a:p>
                      <a:pPr marL="0" marR="0" algn="ctr">
                        <a:lnSpc>
                          <a:spcPct val="107000"/>
                        </a:lnSpc>
                        <a:spcBef>
                          <a:spcPts val="0"/>
                        </a:spcBef>
                        <a:spcAft>
                          <a:spcPts val="0"/>
                        </a:spcAft>
                      </a:pPr>
                      <a:r>
                        <a:rPr lang="en-US" sz="2000" dirty="0">
                          <a:effectLst/>
                        </a:rPr>
                        <a:t>4</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5</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6</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7</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8</a:t>
                      </a:r>
                      <a:r>
                        <a:rPr lang="en-US" sz="2000" baseline="30000" dirty="0">
                          <a:effectLst/>
                        </a:rPr>
                        <a:t>TH</a:t>
                      </a:r>
                      <a:r>
                        <a:rPr lang="en-US" sz="2000" dirty="0">
                          <a:effectLst/>
                        </a:rPr>
                        <a:t> </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9</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10</a:t>
                      </a:r>
                      <a:r>
                        <a:rPr lang="en-US" sz="2000" baseline="30000" dirty="0">
                          <a:effectLst/>
                        </a:rPr>
                        <a:t>TH</a:t>
                      </a:r>
                      <a:r>
                        <a:rPr lang="en-US" sz="2000" dirty="0">
                          <a:effectLst/>
                        </a:rPr>
                        <a:t> </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11</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12</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extLst>
                  <a:ext uri="{0D108BD9-81ED-4DB2-BD59-A6C34878D82A}">
                    <a16:rowId xmlns:a16="http://schemas.microsoft.com/office/drawing/2014/main" val="58567978"/>
                  </a:ext>
                </a:extLst>
              </a:tr>
              <a:tr h="911007">
                <a:tc>
                  <a:txBody>
                    <a:bodyPr/>
                    <a:lstStyle/>
                    <a:p>
                      <a:pPr marL="0" marR="0">
                        <a:lnSpc>
                          <a:spcPct val="107000"/>
                        </a:lnSpc>
                        <a:spcBef>
                          <a:spcPts val="0"/>
                        </a:spcBef>
                        <a:spcAft>
                          <a:spcPts val="0"/>
                        </a:spcAft>
                      </a:pPr>
                      <a:r>
                        <a:rPr lang="en-US" sz="10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extLst>
                  <a:ext uri="{0D108BD9-81ED-4DB2-BD59-A6C34878D82A}">
                    <a16:rowId xmlns:a16="http://schemas.microsoft.com/office/drawing/2014/main" val="558219542"/>
                  </a:ext>
                </a:extLst>
              </a:tr>
              <a:tr h="985505">
                <a:tc>
                  <a:txBody>
                    <a:bodyPr/>
                    <a:lstStyle/>
                    <a:p>
                      <a:pPr marL="0" marR="0">
                        <a:lnSpc>
                          <a:spcPct val="107000"/>
                        </a:lnSpc>
                        <a:spcBef>
                          <a:spcPts val="0"/>
                        </a:spcBef>
                        <a:spcAft>
                          <a:spcPts val="0"/>
                        </a:spcAft>
                      </a:pPr>
                      <a:r>
                        <a:rPr lang="en-US" sz="1200" b="1" dirty="0">
                          <a:effectLst/>
                        </a:rPr>
                        <a:t>MALE</a:t>
                      </a:r>
                      <a:endParaRPr lang="en-US" sz="12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000" b="0" i="0" u="none" strike="noStrike" dirty="0">
                          <a:effectLst/>
                          <a:latin typeface="+mj-lt"/>
                        </a:rPr>
                        <a:t>2.99</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34%</a:t>
                      </a:r>
                    </a:p>
                  </a:txBody>
                  <a:tcPr marL="9525" marR="9525" marT="9525" marB="0" anchor="ctr"/>
                </a:tc>
                <a:tc>
                  <a:txBody>
                    <a:bodyPr/>
                    <a:lstStyle/>
                    <a:p>
                      <a:pPr algn="ctr" fontAlgn="b"/>
                      <a:r>
                        <a:rPr lang="en-US" sz="1000" b="0" i="0" u="none" strike="noStrike">
                          <a:effectLst/>
                          <a:latin typeface="+mj-lt"/>
                        </a:rPr>
                        <a:t>3.23</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48%</a:t>
                      </a:r>
                    </a:p>
                  </a:txBody>
                  <a:tcPr marL="9525" marR="9525" marT="9525" marB="0" anchor="ctr"/>
                </a:tc>
                <a:tc>
                  <a:txBody>
                    <a:bodyPr/>
                    <a:lstStyle/>
                    <a:p>
                      <a:pPr algn="ctr" fontAlgn="b"/>
                      <a:r>
                        <a:rPr lang="en-US" sz="1000" b="0" i="0" u="none" strike="noStrike">
                          <a:effectLst/>
                          <a:latin typeface="+mj-lt"/>
                        </a:rPr>
                        <a:t>3.39</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53%</a:t>
                      </a:r>
                    </a:p>
                  </a:txBody>
                  <a:tcPr marL="9525" marR="9525" marT="9525" marB="0" anchor="ctr"/>
                </a:tc>
                <a:tc>
                  <a:txBody>
                    <a:bodyPr/>
                    <a:lstStyle/>
                    <a:p>
                      <a:pPr algn="ctr" fontAlgn="b"/>
                      <a:r>
                        <a:rPr lang="en-US" sz="1000" b="0" i="0" u="none" strike="noStrike">
                          <a:effectLst/>
                          <a:latin typeface="+mj-lt"/>
                        </a:rPr>
                        <a:t>3.00</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34%</a:t>
                      </a:r>
                    </a:p>
                  </a:txBody>
                  <a:tcPr marL="9525" marR="9525" marT="9525" marB="0" anchor="ctr"/>
                </a:tc>
                <a:tc>
                  <a:txBody>
                    <a:bodyPr/>
                    <a:lstStyle/>
                    <a:p>
                      <a:pPr algn="ctr" fontAlgn="b"/>
                      <a:r>
                        <a:rPr lang="en-US" sz="1000" b="0" i="0" u="none" strike="noStrike">
                          <a:effectLst/>
                          <a:latin typeface="+mj-lt"/>
                        </a:rPr>
                        <a:t>3.16</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46%</a:t>
                      </a:r>
                    </a:p>
                  </a:txBody>
                  <a:tcPr marL="9525" marR="9525" marT="9525" marB="0" anchor="ctr"/>
                </a:tc>
                <a:tc>
                  <a:txBody>
                    <a:bodyPr/>
                    <a:lstStyle/>
                    <a:p>
                      <a:pPr algn="ctr" fontAlgn="b"/>
                      <a:r>
                        <a:rPr lang="en-US" sz="1000" b="0" i="0" u="none" strike="noStrike">
                          <a:effectLst/>
                          <a:latin typeface="+mj-lt"/>
                        </a:rPr>
                        <a:t>2.90</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30%</a:t>
                      </a:r>
                    </a:p>
                  </a:txBody>
                  <a:tcPr marL="9525" marR="9525" marT="9525" marB="0" anchor="ctr"/>
                </a:tc>
                <a:tc>
                  <a:txBody>
                    <a:bodyPr/>
                    <a:lstStyle/>
                    <a:p>
                      <a:pPr algn="ctr" fontAlgn="b"/>
                      <a:r>
                        <a:rPr lang="en-US" sz="1000" b="0" i="0" u="none" strike="noStrike">
                          <a:effectLst/>
                          <a:latin typeface="+mj-lt"/>
                        </a:rPr>
                        <a:t>2.84</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27%</a:t>
                      </a:r>
                    </a:p>
                  </a:txBody>
                  <a:tcPr marL="9525" marR="9525" marT="9525" marB="0" anchor="ctr"/>
                </a:tc>
                <a:tc>
                  <a:txBody>
                    <a:bodyPr/>
                    <a:lstStyle/>
                    <a:p>
                      <a:pPr algn="ctr" fontAlgn="b"/>
                      <a:r>
                        <a:rPr lang="en-US" sz="1000" b="0" i="0" u="none" strike="noStrike">
                          <a:effectLst/>
                          <a:latin typeface="+mj-lt"/>
                        </a:rPr>
                        <a:t>2.85</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36%</a:t>
                      </a:r>
                    </a:p>
                  </a:txBody>
                  <a:tcPr marL="9525" marR="9525" marT="9525" marB="0" anchor="ctr"/>
                </a:tc>
                <a:tc>
                  <a:txBody>
                    <a:bodyPr/>
                    <a:lstStyle/>
                    <a:p>
                      <a:pPr algn="ctr" fontAlgn="b"/>
                      <a:r>
                        <a:rPr lang="en-US" sz="1000" b="0" i="0" u="none" strike="noStrike">
                          <a:effectLst/>
                          <a:latin typeface="+mj-lt"/>
                        </a:rPr>
                        <a:t>2.76</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27%</a:t>
                      </a:r>
                    </a:p>
                  </a:txBody>
                  <a:tcPr marL="9525" marR="9525" marT="9525" marB="0" anchor="ctr"/>
                </a:tc>
                <a:extLst>
                  <a:ext uri="{0D108BD9-81ED-4DB2-BD59-A6C34878D82A}">
                    <a16:rowId xmlns:a16="http://schemas.microsoft.com/office/drawing/2014/main" val="161925290"/>
                  </a:ext>
                </a:extLst>
              </a:tr>
              <a:tr h="985505">
                <a:tc>
                  <a:txBody>
                    <a:bodyPr/>
                    <a:lstStyle/>
                    <a:p>
                      <a:pPr marL="0" marR="0">
                        <a:lnSpc>
                          <a:spcPct val="107000"/>
                        </a:lnSpc>
                        <a:spcBef>
                          <a:spcPts val="0"/>
                        </a:spcBef>
                        <a:spcAft>
                          <a:spcPts val="0"/>
                        </a:spcAft>
                      </a:pPr>
                      <a:r>
                        <a:rPr lang="en-US" sz="1200" b="1" dirty="0">
                          <a:effectLst/>
                        </a:rPr>
                        <a:t>FEMALE</a:t>
                      </a:r>
                      <a:endParaRPr lang="en-US" sz="12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000" b="0" i="0" u="none" strike="noStrike">
                          <a:effectLst/>
                          <a:latin typeface="+mj-lt"/>
                        </a:rPr>
                        <a:t>3.11</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40%</a:t>
                      </a:r>
                    </a:p>
                  </a:txBody>
                  <a:tcPr marL="9525" marR="9525" marT="9525" marB="0" anchor="ctr"/>
                </a:tc>
                <a:tc>
                  <a:txBody>
                    <a:bodyPr/>
                    <a:lstStyle/>
                    <a:p>
                      <a:pPr algn="ctr" fontAlgn="b"/>
                      <a:r>
                        <a:rPr lang="en-US" sz="1000" b="0" i="0" u="none" strike="noStrike">
                          <a:effectLst/>
                          <a:latin typeface="+mj-lt"/>
                        </a:rPr>
                        <a:t>3.21</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44%</a:t>
                      </a:r>
                    </a:p>
                  </a:txBody>
                  <a:tcPr marL="9525" marR="9525" marT="9525" marB="0" anchor="ctr"/>
                </a:tc>
                <a:tc>
                  <a:txBody>
                    <a:bodyPr/>
                    <a:lstStyle/>
                    <a:p>
                      <a:pPr algn="ctr" fontAlgn="b"/>
                      <a:r>
                        <a:rPr lang="en-US" sz="1000" b="0" i="0" u="none" strike="noStrike">
                          <a:effectLst/>
                          <a:latin typeface="+mj-lt"/>
                        </a:rPr>
                        <a:t>3.26</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52%</a:t>
                      </a:r>
                    </a:p>
                  </a:txBody>
                  <a:tcPr marL="9525" marR="9525" marT="9525" marB="0" anchor="ctr"/>
                </a:tc>
                <a:tc>
                  <a:txBody>
                    <a:bodyPr/>
                    <a:lstStyle/>
                    <a:p>
                      <a:pPr algn="ctr" fontAlgn="b"/>
                      <a:r>
                        <a:rPr lang="en-US" sz="1000" b="0" i="0" u="none" strike="noStrike">
                          <a:effectLst/>
                          <a:latin typeface="+mj-lt"/>
                        </a:rPr>
                        <a:t>2.96</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34%</a:t>
                      </a:r>
                    </a:p>
                  </a:txBody>
                  <a:tcPr marL="9525" marR="9525" marT="9525" marB="0" anchor="ctr"/>
                </a:tc>
                <a:tc>
                  <a:txBody>
                    <a:bodyPr/>
                    <a:lstStyle/>
                    <a:p>
                      <a:pPr algn="ctr" fontAlgn="b"/>
                      <a:r>
                        <a:rPr lang="en-US" sz="1000" b="0" i="0" u="none" strike="noStrike">
                          <a:effectLst/>
                          <a:latin typeface="+mj-lt"/>
                        </a:rPr>
                        <a:t>2.91</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32%</a:t>
                      </a:r>
                    </a:p>
                  </a:txBody>
                  <a:tcPr marL="9525" marR="9525" marT="9525" marB="0" anchor="ctr"/>
                </a:tc>
                <a:tc>
                  <a:txBody>
                    <a:bodyPr/>
                    <a:lstStyle/>
                    <a:p>
                      <a:pPr algn="ctr" fontAlgn="b"/>
                      <a:r>
                        <a:rPr lang="en-US" sz="1000" b="0" i="0" u="none" strike="noStrike">
                          <a:effectLst/>
                          <a:latin typeface="+mj-lt"/>
                        </a:rPr>
                        <a:t>2.68</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22%</a:t>
                      </a:r>
                    </a:p>
                  </a:txBody>
                  <a:tcPr marL="9525" marR="9525" marT="9525" marB="0" anchor="ctr"/>
                </a:tc>
                <a:tc>
                  <a:txBody>
                    <a:bodyPr/>
                    <a:lstStyle/>
                    <a:p>
                      <a:pPr algn="ctr" fontAlgn="b"/>
                      <a:r>
                        <a:rPr lang="en-US" sz="1000" b="0" i="0" u="none" strike="noStrike">
                          <a:effectLst/>
                          <a:latin typeface="+mj-lt"/>
                        </a:rPr>
                        <a:t>2.54</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22%</a:t>
                      </a:r>
                    </a:p>
                  </a:txBody>
                  <a:tcPr marL="9525" marR="9525" marT="9525" marB="0" anchor="ctr"/>
                </a:tc>
                <a:tc>
                  <a:txBody>
                    <a:bodyPr/>
                    <a:lstStyle/>
                    <a:p>
                      <a:pPr algn="ctr" fontAlgn="b"/>
                      <a:r>
                        <a:rPr lang="en-US" sz="1000" b="0" i="0" u="none" strike="noStrike">
                          <a:effectLst/>
                          <a:latin typeface="+mj-lt"/>
                        </a:rPr>
                        <a:t>2.55</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19%</a:t>
                      </a:r>
                    </a:p>
                  </a:txBody>
                  <a:tcPr marL="9525" marR="9525" marT="9525" marB="0" anchor="ctr"/>
                </a:tc>
                <a:tc>
                  <a:txBody>
                    <a:bodyPr/>
                    <a:lstStyle/>
                    <a:p>
                      <a:pPr algn="ctr" fontAlgn="b"/>
                      <a:r>
                        <a:rPr lang="en-US" sz="1000" b="0" i="0" u="none" strike="noStrike">
                          <a:effectLst/>
                          <a:latin typeface="+mj-lt"/>
                        </a:rPr>
                        <a:t>2.70</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16%</a:t>
                      </a:r>
                    </a:p>
                  </a:txBody>
                  <a:tcPr marL="9525" marR="9525" marT="9525" marB="0" anchor="ctr"/>
                </a:tc>
                <a:extLst>
                  <a:ext uri="{0D108BD9-81ED-4DB2-BD59-A6C34878D82A}">
                    <a16:rowId xmlns:a16="http://schemas.microsoft.com/office/drawing/2014/main" val="278586170"/>
                  </a:ext>
                </a:extLst>
              </a:tr>
              <a:tr h="985505">
                <a:tc>
                  <a:txBody>
                    <a:bodyPr/>
                    <a:lstStyle/>
                    <a:p>
                      <a:pPr marL="0" marR="0">
                        <a:lnSpc>
                          <a:spcPct val="107000"/>
                        </a:lnSpc>
                        <a:spcBef>
                          <a:spcPts val="0"/>
                        </a:spcBef>
                        <a:spcAft>
                          <a:spcPts val="0"/>
                        </a:spcAft>
                      </a:pPr>
                      <a:r>
                        <a:rPr lang="en-US" sz="1400" b="1" dirty="0">
                          <a:effectLst/>
                        </a:rPr>
                        <a:t>TOTAL</a:t>
                      </a:r>
                      <a:endParaRPr lang="en-US" sz="14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000" b="0" i="0" u="none" strike="noStrike">
                          <a:effectLst/>
                          <a:latin typeface="+mj-lt"/>
                        </a:rPr>
                        <a:t>3.05</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37%</a:t>
                      </a:r>
                    </a:p>
                  </a:txBody>
                  <a:tcPr marL="9525" marR="9525" marT="9525" marB="0" anchor="ctr"/>
                </a:tc>
                <a:tc>
                  <a:txBody>
                    <a:bodyPr/>
                    <a:lstStyle/>
                    <a:p>
                      <a:pPr algn="ctr" fontAlgn="b"/>
                      <a:r>
                        <a:rPr lang="en-US" sz="1000" b="0" i="0" u="none" strike="noStrike">
                          <a:effectLst/>
                          <a:latin typeface="+mj-lt"/>
                        </a:rPr>
                        <a:t>3.22</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46%</a:t>
                      </a:r>
                    </a:p>
                  </a:txBody>
                  <a:tcPr marL="9525" marR="9525" marT="9525" marB="0" anchor="ctr"/>
                </a:tc>
                <a:tc>
                  <a:txBody>
                    <a:bodyPr/>
                    <a:lstStyle/>
                    <a:p>
                      <a:pPr algn="ctr" fontAlgn="b"/>
                      <a:r>
                        <a:rPr lang="en-US" sz="1000" b="0" i="0" u="none" strike="noStrike">
                          <a:effectLst/>
                          <a:latin typeface="+mj-lt"/>
                        </a:rPr>
                        <a:t>3.33</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53%</a:t>
                      </a:r>
                    </a:p>
                  </a:txBody>
                  <a:tcPr marL="9525" marR="9525" marT="9525" marB="0" anchor="ctr"/>
                </a:tc>
                <a:tc>
                  <a:txBody>
                    <a:bodyPr/>
                    <a:lstStyle/>
                    <a:p>
                      <a:pPr algn="ctr" fontAlgn="b"/>
                      <a:r>
                        <a:rPr lang="en-US" sz="1000" b="0" i="0" u="none" strike="noStrike">
                          <a:effectLst/>
                          <a:latin typeface="+mj-lt"/>
                        </a:rPr>
                        <a:t>2.99</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34%</a:t>
                      </a:r>
                    </a:p>
                  </a:txBody>
                  <a:tcPr marL="9525" marR="9525" marT="9525" marB="0" anchor="ctr"/>
                </a:tc>
                <a:tc>
                  <a:txBody>
                    <a:bodyPr/>
                    <a:lstStyle/>
                    <a:p>
                      <a:pPr algn="ctr" fontAlgn="b"/>
                      <a:r>
                        <a:rPr lang="en-US" sz="1000" b="0" i="0" u="none" strike="noStrike">
                          <a:effectLst/>
                          <a:latin typeface="+mj-lt"/>
                        </a:rPr>
                        <a:t>3.04</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39%</a:t>
                      </a:r>
                    </a:p>
                  </a:txBody>
                  <a:tcPr marL="9525" marR="9525" marT="9525" marB="0" anchor="ctr"/>
                </a:tc>
                <a:tc>
                  <a:txBody>
                    <a:bodyPr/>
                    <a:lstStyle/>
                    <a:p>
                      <a:pPr algn="ctr" fontAlgn="b"/>
                      <a:r>
                        <a:rPr lang="en-US" sz="1000" b="0" i="0" u="none" strike="noStrike">
                          <a:effectLst/>
                          <a:latin typeface="+mj-lt"/>
                        </a:rPr>
                        <a:t>2.79</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26%</a:t>
                      </a:r>
                    </a:p>
                  </a:txBody>
                  <a:tcPr marL="9525" marR="9525" marT="9525" marB="0" anchor="ctr"/>
                </a:tc>
                <a:tc>
                  <a:txBody>
                    <a:bodyPr/>
                    <a:lstStyle/>
                    <a:p>
                      <a:pPr algn="ctr" fontAlgn="b"/>
                      <a:r>
                        <a:rPr lang="en-US" sz="1000" b="0" i="0" u="none" strike="noStrike">
                          <a:effectLst/>
                          <a:latin typeface="+mj-lt"/>
                        </a:rPr>
                        <a:t>2.71</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24%</a:t>
                      </a:r>
                    </a:p>
                  </a:txBody>
                  <a:tcPr marL="9525" marR="9525" marT="9525" marB="0" anchor="ctr"/>
                </a:tc>
                <a:tc>
                  <a:txBody>
                    <a:bodyPr/>
                    <a:lstStyle/>
                    <a:p>
                      <a:pPr algn="ctr" fontAlgn="b"/>
                      <a:r>
                        <a:rPr lang="en-US" sz="1000" b="0" i="0" u="none" strike="noStrike">
                          <a:effectLst/>
                          <a:latin typeface="+mj-lt"/>
                        </a:rPr>
                        <a:t>2.73</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29%</a:t>
                      </a:r>
                    </a:p>
                  </a:txBody>
                  <a:tcPr marL="9525" marR="9525" marT="9525" marB="0" anchor="ctr"/>
                </a:tc>
                <a:tc>
                  <a:txBody>
                    <a:bodyPr/>
                    <a:lstStyle/>
                    <a:p>
                      <a:pPr algn="ctr" fontAlgn="b"/>
                      <a:r>
                        <a:rPr lang="en-US" sz="1000" b="0" i="0" u="none" strike="noStrike">
                          <a:effectLst/>
                          <a:latin typeface="+mj-lt"/>
                        </a:rPr>
                        <a:t>2.73</a:t>
                      </a:r>
                    </a:p>
                  </a:txBody>
                  <a:tcPr marL="9525" marR="9525" marT="9525" marB="0" anchor="ctr">
                    <a:solidFill>
                      <a:schemeClr val="tx2">
                        <a:lumMod val="40000"/>
                        <a:lumOff val="60000"/>
                      </a:schemeClr>
                    </a:solidFill>
                  </a:tcPr>
                </a:tc>
                <a:tc>
                  <a:txBody>
                    <a:bodyPr/>
                    <a:lstStyle/>
                    <a:p>
                      <a:pPr algn="ctr" fontAlgn="b"/>
                      <a:r>
                        <a:rPr lang="en-US" sz="1000" b="0" i="0" u="none" strike="noStrike" dirty="0">
                          <a:effectLst/>
                          <a:latin typeface="+mj-lt"/>
                        </a:rPr>
                        <a:t>22%</a:t>
                      </a:r>
                    </a:p>
                  </a:txBody>
                  <a:tcPr marL="9525" marR="9525" marT="9525" marB="0" anchor="ctr"/>
                </a:tc>
                <a:extLst>
                  <a:ext uri="{0D108BD9-81ED-4DB2-BD59-A6C34878D82A}">
                    <a16:rowId xmlns:a16="http://schemas.microsoft.com/office/drawing/2014/main" val="2524068375"/>
                  </a:ext>
                </a:extLst>
              </a:tr>
            </a:tbl>
          </a:graphicData>
        </a:graphic>
      </p:graphicFrame>
    </p:spTree>
    <p:extLst>
      <p:ext uri="{BB962C8B-B14F-4D97-AF65-F5344CB8AC3E}">
        <p14:creationId xmlns:p14="http://schemas.microsoft.com/office/powerpoint/2010/main" val="1879693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Percentage at/above mean by grade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2378009"/>
              </p:ext>
            </p:extLst>
          </p:nvPr>
        </p:nvGraphicFramePr>
        <p:xfrm>
          <a:off x="228600" y="1600200"/>
          <a:ext cx="8686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7832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245"/>
            <a:ext cx="9144000" cy="1630362"/>
          </a:xfrm>
        </p:spPr>
        <p:txBody>
          <a:bodyPr>
            <a:noAutofit/>
          </a:bodyPr>
          <a:lstStyle/>
          <a:p>
            <a:r>
              <a:rPr lang="en-US" sz="4000" b="1" dirty="0"/>
              <a:t>Index mean by subgroup</a:t>
            </a:r>
            <a:br>
              <a:rPr lang="en-US" sz="4000" b="1" dirty="0"/>
            </a:br>
            <a:r>
              <a:rPr lang="en-US" sz="2800" i="1" dirty="0">
                <a:solidFill>
                  <a:prstClr val="black"/>
                </a:solidFill>
              </a:rPr>
              <a:t>Always (4), Usually (3), Sometimes (2), Never (1)</a:t>
            </a:r>
            <a:br>
              <a:rPr lang="en-US" sz="4000" b="1" dirty="0"/>
            </a:br>
            <a:br>
              <a:rPr lang="en-US" sz="1800" b="1" dirty="0"/>
            </a:br>
            <a:r>
              <a:rPr lang="en-US" sz="2800" b="1" dirty="0"/>
              <a:t>All students index mean: 3.00</a:t>
            </a:r>
            <a:endParaRPr lang="en-US" sz="4000" b="1" dirty="0"/>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914112" rIns="685584"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200" b="1" i="0" u="none" strike="noStrike" cap="none" normalizeH="0" baseline="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0" y="6096009"/>
            <a:ext cx="9144000" cy="388696"/>
          </a:xfrm>
          <a:prstGeom prst="rect">
            <a:avLst/>
          </a:prstGeom>
        </p:spPr>
        <p:txBody>
          <a:bodyPr wrap="square">
            <a:spAutoFit/>
          </a:bodyPr>
          <a:lstStyle/>
          <a:p>
            <a:pPr algn="ct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Note:  Subgroup results not reported when sample size is &lt;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66878592"/>
              </p:ext>
            </p:extLst>
          </p:nvPr>
        </p:nvGraphicFramePr>
        <p:xfrm>
          <a:off x="762000" y="2784408"/>
          <a:ext cx="2523892" cy="2985121"/>
        </p:xfrm>
        <a:graphic>
          <a:graphicData uri="http://schemas.openxmlformats.org/drawingml/2006/table">
            <a:tbl>
              <a:tblPr firstRow="1">
                <a:tableStyleId>{5C22544A-7EE6-4342-B048-85BDC9FD1C3A}</a:tableStyleId>
              </a:tblPr>
              <a:tblGrid>
                <a:gridCol w="1388141">
                  <a:extLst>
                    <a:ext uri="{9D8B030D-6E8A-4147-A177-3AD203B41FA5}">
                      <a16:colId xmlns:a16="http://schemas.microsoft.com/office/drawing/2014/main" val="2223548508"/>
                    </a:ext>
                  </a:extLst>
                </a:gridCol>
                <a:gridCol w="1135751">
                  <a:extLst>
                    <a:ext uri="{9D8B030D-6E8A-4147-A177-3AD203B41FA5}">
                      <a16:colId xmlns:a16="http://schemas.microsoft.com/office/drawing/2014/main" val="359431437"/>
                    </a:ext>
                  </a:extLst>
                </a:gridCol>
              </a:tblGrid>
              <a:tr h="613965">
                <a:tc>
                  <a:txBody>
                    <a:bodyPr/>
                    <a:lstStyle/>
                    <a:p>
                      <a:pPr marL="0" marR="0" algn="l">
                        <a:lnSpc>
                          <a:spcPct val="107000"/>
                        </a:lnSpc>
                        <a:spcBef>
                          <a:spcPts val="0"/>
                        </a:spcBef>
                        <a:spcAft>
                          <a:spcPts val="0"/>
                        </a:spcAft>
                      </a:pPr>
                      <a:r>
                        <a:rPr lang="en-US" sz="1600" dirty="0">
                          <a:effectLst/>
                        </a:rPr>
                        <a:t>Ethnicity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a:t>
                      </a:r>
                      <a:r>
                        <a:rPr lang="en-US" sz="1600" baseline="0" dirty="0">
                          <a:effectLst/>
                        </a:rPr>
                        <a:t>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279964">
                <a:tc>
                  <a:txBody>
                    <a:bodyPr/>
                    <a:lstStyle/>
                    <a:p>
                      <a:pPr algn="l" fontAlgn="b"/>
                      <a:r>
                        <a:rPr lang="en-US" sz="1600" b="0" i="0" u="none" strike="noStrike" dirty="0">
                          <a:effectLst/>
                          <a:latin typeface="+mj-lt"/>
                        </a:rPr>
                        <a:t>White</a:t>
                      </a:r>
                    </a:p>
                  </a:txBody>
                  <a:tcPr marL="9525" marR="9525" marT="9525" marB="0" anchor="ctr"/>
                </a:tc>
                <a:tc>
                  <a:txBody>
                    <a:bodyPr/>
                    <a:lstStyle/>
                    <a:p>
                      <a:pPr algn="ctr" fontAlgn="b"/>
                      <a:r>
                        <a:rPr lang="en-US" sz="1600" b="0" i="0" u="none" strike="noStrike" dirty="0">
                          <a:effectLst/>
                          <a:latin typeface="+mj-lt"/>
                        </a:rPr>
                        <a:t>3.01</a:t>
                      </a:r>
                    </a:p>
                  </a:txBody>
                  <a:tcPr marL="9525" marR="9525" marT="9525" marB="0" anchor="ctr"/>
                </a:tc>
                <a:extLst>
                  <a:ext uri="{0D108BD9-81ED-4DB2-BD59-A6C34878D82A}">
                    <a16:rowId xmlns:a16="http://schemas.microsoft.com/office/drawing/2014/main" val="3557938959"/>
                  </a:ext>
                </a:extLst>
              </a:tr>
              <a:tr h="279964">
                <a:tc>
                  <a:txBody>
                    <a:bodyPr/>
                    <a:lstStyle/>
                    <a:p>
                      <a:pPr algn="l" fontAlgn="b"/>
                      <a:r>
                        <a:rPr lang="en-US" sz="1600" b="0" i="0" u="none" strike="noStrike" dirty="0">
                          <a:effectLst/>
                          <a:latin typeface="+mj-lt"/>
                        </a:rPr>
                        <a:t>American Indian or Alaskan Native</a:t>
                      </a:r>
                    </a:p>
                  </a:txBody>
                  <a:tcPr marL="9525" marR="9525" marT="9525" marB="0" anchor="ctr"/>
                </a:tc>
                <a:tc>
                  <a:txBody>
                    <a:bodyPr/>
                    <a:lstStyle/>
                    <a:p>
                      <a:pPr algn="ctr" fontAlgn="b"/>
                      <a:r>
                        <a:rPr lang="en-US" sz="1600" b="0" i="0" u="none" strike="noStrike">
                          <a:effectLst/>
                          <a:latin typeface="+mj-lt"/>
                        </a:rPr>
                        <a:t>2.85</a:t>
                      </a:r>
                    </a:p>
                  </a:txBody>
                  <a:tcPr marL="9525" marR="9525" marT="9525" marB="0" anchor="ctr"/>
                </a:tc>
                <a:extLst>
                  <a:ext uri="{0D108BD9-81ED-4DB2-BD59-A6C34878D82A}">
                    <a16:rowId xmlns:a16="http://schemas.microsoft.com/office/drawing/2014/main" val="2260787444"/>
                  </a:ext>
                </a:extLst>
              </a:tr>
              <a:tr h="572978">
                <a:tc>
                  <a:txBody>
                    <a:bodyPr/>
                    <a:lstStyle/>
                    <a:p>
                      <a:pPr algn="l" fontAlgn="b"/>
                      <a:r>
                        <a:rPr lang="en-US" sz="1600" b="0" i="0" u="none" strike="noStrike" dirty="0">
                          <a:effectLst/>
                          <a:latin typeface="+mj-lt"/>
                        </a:rPr>
                        <a:t>Hispanic</a:t>
                      </a:r>
                    </a:p>
                  </a:txBody>
                  <a:tcPr marL="9525" marR="9525" marT="9525" marB="0" anchor="ctr"/>
                </a:tc>
                <a:tc>
                  <a:txBody>
                    <a:bodyPr/>
                    <a:lstStyle/>
                    <a:p>
                      <a:pPr algn="ctr" fontAlgn="b"/>
                      <a:r>
                        <a:rPr lang="en-US" sz="1600" b="0" i="0" u="none" strike="noStrike" dirty="0">
                          <a:effectLst/>
                          <a:latin typeface="+mj-lt"/>
                        </a:rPr>
                        <a:t>3.00</a:t>
                      </a:r>
                    </a:p>
                  </a:txBody>
                  <a:tcPr marL="9525" marR="9525" marT="9525" marB="0" anchor="ctr"/>
                </a:tc>
                <a:extLst>
                  <a:ext uri="{0D108BD9-81ED-4DB2-BD59-A6C34878D82A}">
                    <a16:rowId xmlns:a16="http://schemas.microsoft.com/office/drawing/2014/main" val="3124243469"/>
                  </a:ext>
                </a:extLst>
              </a:tr>
              <a:tr h="279964">
                <a:tc>
                  <a:txBody>
                    <a:bodyPr/>
                    <a:lstStyle/>
                    <a:p>
                      <a:pPr algn="l" fontAlgn="b"/>
                      <a:r>
                        <a:rPr lang="en-US" sz="1600" b="0" i="0" u="none" strike="noStrike" dirty="0">
                          <a:effectLst/>
                          <a:latin typeface="+mj-lt"/>
                        </a:rPr>
                        <a:t>Asian</a:t>
                      </a:r>
                    </a:p>
                  </a:txBody>
                  <a:tcPr marL="9525" marR="9525" marT="9525" marB="0" anchor="ctr"/>
                </a:tc>
                <a:tc>
                  <a:txBody>
                    <a:bodyPr/>
                    <a:lstStyle/>
                    <a:p>
                      <a:pPr algn="ctr" fontAlgn="b"/>
                      <a:r>
                        <a:rPr lang="en-US" sz="1600" b="0" i="0" u="none" strike="noStrike">
                          <a:effectLst/>
                          <a:latin typeface="+mj-lt"/>
                        </a:rPr>
                        <a:t>3.01</a:t>
                      </a:r>
                    </a:p>
                  </a:txBody>
                  <a:tcPr marL="9525" marR="9525" marT="9525" marB="0" anchor="ctr"/>
                </a:tc>
                <a:extLst>
                  <a:ext uri="{0D108BD9-81ED-4DB2-BD59-A6C34878D82A}">
                    <a16:rowId xmlns:a16="http://schemas.microsoft.com/office/drawing/2014/main" val="3854185822"/>
                  </a:ext>
                </a:extLst>
              </a:tr>
              <a:tr h="279964">
                <a:tc>
                  <a:txBody>
                    <a:bodyPr/>
                    <a:lstStyle/>
                    <a:p>
                      <a:pPr algn="l" fontAlgn="b"/>
                      <a:r>
                        <a:rPr lang="en-US" sz="1600" b="0" i="0" u="none" strike="noStrike" dirty="0">
                          <a:effectLst/>
                          <a:latin typeface="+mj-lt"/>
                        </a:rPr>
                        <a:t>Black or African American</a:t>
                      </a:r>
                    </a:p>
                  </a:txBody>
                  <a:tcPr marL="9525" marR="9525" marT="9525" marB="0" anchor="ctr"/>
                </a:tc>
                <a:tc>
                  <a:txBody>
                    <a:bodyPr/>
                    <a:lstStyle/>
                    <a:p>
                      <a:pPr algn="ctr" fontAlgn="b"/>
                      <a:r>
                        <a:rPr lang="en-US" sz="1600" b="0" i="0" u="none" strike="noStrike" dirty="0">
                          <a:effectLst/>
                          <a:latin typeface="+mj-lt"/>
                        </a:rPr>
                        <a:t>2.87</a:t>
                      </a:r>
                    </a:p>
                  </a:txBody>
                  <a:tcPr marL="9525" marR="9525" marT="9525" marB="0" anchor="ctr"/>
                </a:tc>
                <a:extLst>
                  <a:ext uri="{0D108BD9-81ED-4DB2-BD59-A6C34878D82A}">
                    <a16:rowId xmlns:a16="http://schemas.microsoft.com/office/drawing/2014/main" val="3973636874"/>
                  </a:ext>
                </a:extLst>
              </a:tr>
            </a:tbl>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786101831"/>
              </p:ext>
            </p:extLst>
          </p:nvPr>
        </p:nvGraphicFramePr>
        <p:xfrm>
          <a:off x="3505200" y="2064325"/>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Sp</a:t>
                      </a:r>
                      <a:r>
                        <a:rPr lang="en-US" sz="1600" baseline="0" dirty="0">
                          <a:effectLst/>
                        </a:rPr>
                        <a:t>ecial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2.87</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3.02</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1" name="Content Placeholder 8"/>
          <p:cNvGraphicFramePr>
            <a:graphicFrameLocks/>
          </p:cNvGraphicFramePr>
          <p:nvPr>
            <p:extLst>
              <p:ext uri="{D42A27DB-BD31-4B8C-83A1-F6EECF244321}">
                <p14:modId xmlns:p14="http://schemas.microsoft.com/office/powerpoint/2010/main" val="2858167909"/>
              </p:ext>
            </p:extLst>
          </p:nvPr>
        </p:nvGraphicFramePr>
        <p:xfrm>
          <a:off x="3505200" y="3231368"/>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Gifted/ Talented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3.07</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3.00</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2" name="Content Placeholder 8"/>
          <p:cNvGraphicFramePr>
            <a:graphicFrameLocks/>
          </p:cNvGraphicFramePr>
          <p:nvPr>
            <p:extLst>
              <p:ext uri="{D42A27DB-BD31-4B8C-83A1-F6EECF244321}">
                <p14:modId xmlns:p14="http://schemas.microsoft.com/office/powerpoint/2010/main" val="2367294953"/>
              </p:ext>
            </p:extLst>
          </p:nvPr>
        </p:nvGraphicFramePr>
        <p:xfrm>
          <a:off x="5858108" y="2784408"/>
          <a:ext cx="2133600" cy="1304609"/>
        </p:xfrm>
        <a:graphic>
          <a:graphicData uri="http://schemas.openxmlformats.org/drawingml/2006/table">
            <a:tbl>
              <a:tblPr firstRow="1">
                <a:tableStyleId>{5C22544A-7EE6-4342-B048-85BDC9FD1C3A}</a:tableStyleId>
              </a:tblPr>
              <a:tblGrid>
                <a:gridCol w="1295400">
                  <a:extLst>
                    <a:ext uri="{9D8B030D-6E8A-4147-A177-3AD203B41FA5}">
                      <a16:colId xmlns:a16="http://schemas.microsoft.com/office/drawing/2014/main" val="2223548508"/>
                    </a:ext>
                  </a:extLst>
                </a:gridCol>
                <a:gridCol w="838200">
                  <a:extLst>
                    <a:ext uri="{9D8B030D-6E8A-4147-A177-3AD203B41FA5}">
                      <a16:colId xmlns:a16="http://schemas.microsoft.com/office/drawing/2014/main" val="359431437"/>
                    </a:ext>
                  </a:extLst>
                </a:gridCol>
              </a:tblGrid>
              <a:tr h="474058">
                <a:tc>
                  <a:txBody>
                    <a:bodyPr/>
                    <a:lstStyle/>
                    <a:p>
                      <a:pPr marL="0" marR="0" algn="ctr">
                        <a:lnSpc>
                          <a:spcPct val="107000"/>
                        </a:lnSpc>
                        <a:spcBef>
                          <a:spcPts val="0"/>
                        </a:spcBef>
                        <a:spcAft>
                          <a:spcPts val="0"/>
                        </a:spcAft>
                      </a:pPr>
                      <a:r>
                        <a:rPr lang="en-US" sz="1600" dirty="0">
                          <a:effectLst/>
                        </a:rPr>
                        <a:t>English Language Learner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3.16</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3.00</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3" name="Content Placeholder 8"/>
          <p:cNvGraphicFramePr>
            <a:graphicFrameLocks/>
          </p:cNvGraphicFramePr>
          <p:nvPr>
            <p:extLst>
              <p:ext uri="{D42A27DB-BD31-4B8C-83A1-F6EECF244321}">
                <p14:modId xmlns:p14="http://schemas.microsoft.com/office/powerpoint/2010/main" val="2433884095"/>
              </p:ext>
            </p:extLst>
          </p:nvPr>
        </p:nvGraphicFramePr>
        <p:xfrm>
          <a:off x="5858108" y="4240193"/>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Residency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3.01</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Choice</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2.84</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4" name="Content Placeholder 8"/>
          <p:cNvGraphicFramePr>
            <a:graphicFrameLocks/>
          </p:cNvGraphicFramePr>
          <p:nvPr>
            <p:extLst>
              <p:ext uri="{D42A27DB-BD31-4B8C-83A1-F6EECF244321}">
                <p14:modId xmlns:p14="http://schemas.microsoft.com/office/powerpoint/2010/main" val="3130979369"/>
              </p:ext>
            </p:extLst>
          </p:nvPr>
        </p:nvGraphicFramePr>
        <p:xfrm>
          <a:off x="3505200" y="4386500"/>
          <a:ext cx="2133600" cy="1565529"/>
        </p:xfrm>
        <a:graphic>
          <a:graphicData uri="http://schemas.openxmlformats.org/drawingml/2006/table">
            <a:tbl>
              <a:tblPr firstRow="1">
                <a:tableStyleId>{5C22544A-7EE6-4342-B048-85BDC9FD1C3A}</a:tableStyleId>
              </a:tblPr>
              <a:tblGrid>
                <a:gridCol w="1143000">
                  <a:extLst>
                    <a:ext uri="{9D8B030D-6E8A-4147-A177-3AD203B41FA5}">
                      <a16:colId xmlns:a16="http://schemas.microsoft.com/office/drawing/2014/main" val="2223548508"/>
                    </a:ext>
                  </a:extLst>
                </a:gridCol>
                <a:gridCol w="99060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Lunch Status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Free/ Reduced</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2.98</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Not</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free/ reduced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3.02</a:t>
                      </a:r>
                    </a:p>
                  </a:txBody>
                  <a:tcPr marL="68580" marR="68580" marT="0" marB="0" anchor="ctr"/>
                </a:tc>
                <a:extLst>
                  <a:ext uri="{0D108BD9-81ED-4DB2-BD59-A6C34878D82A}">
                    <a16:rowId xmlns:a16="http://schemas.microsoft.com/office/drawing/2014/main" val="2260787444"/>
                  </a:ext>
                </a:extLst>
              </a:tr>
            </a:tbl>
          </a:graphicData>
        </a:graphic>
      </p:graphicFrame>
    </p:spTree>
    <p:extLst>
      <p:ext uri="{BB962C8B-B14F-4D97-AF65-F5344CB8AC3E}">
        <p14:creationId xmlns:p14="http://schemas.microsoft.com/office/powerpoint/2010/main" val="330344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80"/>
            <a:ext cx="8229600" cy="699920"/>
          </a:xfrm>
        </p:spPr>
        <p:txBody>
          <a:bodyPr>
            <a:normAutofit/>
          </a:bodyPr>
          <a:lstStyle/>
          <a:p>
            <a:r>
              <a:rPr lang="en-US" sz="3800" b="1" dirty="0"/>
              <a:t>The statements behind the indexes:</a:t>
            </a:r>
          </a:p>
        </p:txBody>
      </p:sp>
      <p:sp>
        <p:nvSpPr>
          <p:cNvPr id="3" name="Content Placeholder 2"/>
          <p:cNvSpPr>
            <a:spLocks noGrp="1"/>
          </p:cNvSpPr>
          <p:nvPr>
            <p:ph sz="half" idx="2"/>
          </p:nvPr>
        </p:nvSpPr>
        <p:spPr>
          <a:xfrm>
            <a:off x="457200" y="914400"/>
            <a:ext cx="4040188" cy="5211763"/>
          </a:xfrm>
        </p:spPr>
        <p:txBody>
          <a:bodyPr>
            <a:noAutofit/>
          </a:bodyPr>
          <a:lstStyle/>
          <a:p>
            <a:pPr marL="0" indent="0">
              <a:buNone/>
            </a:pPr>
            <a:r>
              <a:rPr lang="en-US" b="1" dirty="0"/>
              <a:t>Connectedness</a:t>
            </a:r>
          </a:p>
          <a:p>
            <a:pPr marL="0" indent="0">
              <a:buNone/>
            </a:pPr>
            <a:r>
              <a:rPr lang="en-US" sz="1200" dirty="0"/>
              <a:t>I participate in one or more clubs, sports and activities.</a:t>
            </a:r>
          </a:p>
          <a:p>
            <a:pPr marL="0" indent="0">
              <a:buNone/>
            </a:pPr>
            <a:r>
              <a:rPr lang="en-US" sz="1200" dirty="0"/>
              <a:t>I have good relationships with adults.</a:t>
            </a:r>
          </a:p>
          <a:p>
            <a:pPr marL="0" indent="0">
              <a:buNone/>
            </a:pPr>
            <a:r>
              <a:rPr lang="en-US" sz="1200" dirty="0"/>
              <a:t>I feel I belong at this school.</a:t>
            </a:r>
          </a:p>
          <a:p>
            <a:pPr marL="0" indent="0">
              <a:buNone/>
            </a:pPr>
            <a:r>
              <a:rPr lang="en-US" sz="1200" dirty="0"/>
              <a:t>My classmates care about me.</a:t>
            </a:r>
          </a:p>
          <a:p>
            <a:pPr marL="0" indent="0">
              <a:buNone/>
            </a:pPr>
            <a:r>
              <a:rPr lang="en-US" sz="1200" dirty="0"/>
              <a:t>I feel comfortable participating in class.</a:t>
            </a:r>
          </a:p>
          <a:p>
            <a:pPr marL="0" indent="0">
              <a:buNone/>
            </a:pPr>
            <a:r>
              <a:rPr lang="en-US" b="1" dirty="0"/>
              <a:t>Drive</a:t>
            </a:r>
          </a:p>
          <a:p>
            <a:pPr marL="0" indent="0">
              <a:buNone/>
            </a:pPr>
            <a:r>
              <a:rPr lang="en-US" sz="1200" dirty="0"/>
              <a:t>I am able to get through challenging times.</a:t>
            </a:r>
          </a:p>
          <a:p>
            <a:pPr marL="0" indent="0">
              <a:buNone/>
            </a:pPr>
            <a:r>
              <a:rPr lang="en-US" sz="1200" dirty="0"/>
              <a:t>I put my best effort into my school work.</a:t>
            </a:r>
          </a:p>
          <a:p>
            <a:pPr marL="0" indent="0">
              <a:buNone/>
            </a:pPr>
            <a:r>
              <a:rPr lang="en-US" sz="1200" dirty="0"/>
              <a:t>If I commit to a task I will do what it takes to get it done.</a:t>
            </a:r>
          </a:p>
          <a:p>
            <a:pPr marL="0" indent="0">
              <a:buNone/>
            </a:pPr>
            <a:r>
              <a:rPr lang="en-US" sz="1200" dirty="0"/>
              <a:t>When I accomplish/learn a skill, I push myself to learn something new.</a:t>
            </a:r>
          </a:p>
          <a:p>
            <a:pPr marL="0" indent="0">
              <a:buNone/>
            </a:pPr>
            <a:r>
              <a:rPr lang="en-US" sz="1200" dirty="0"/>
              <a:t>My classes challenge me.</a:t>
            </a:r>
          </a:p>
          <a:p>
            <a:pPr marL="0" indent="0">
              <a:buNone/>
            </a:pPr>
            <a:r>
              <a:rPr lang="en-US" b="1" dirty="0"/>
              <a:t>Citizenship</a:t>
            </a:r>
            <a:endParaRPr lang="en-US" sz="1800" b="1" dirty="0"/>
          </a:p>
          <a:p>
            <a:pPr marL="0" indent="0">
              <a:buNone/>
            </a:pPr>
            <a:r>
              <a:rPr lang="en-US" sz="1100" dirty="0"/>
              <a:t>I plan ahead and make good choices.</a:t>
            </a:r>
          </a:p>
          <a:p>
            <a:pPr marL="0" indent="0">
              <a:buNone/>
            </a:pPr>
            <a:r>
              <a:rPr lang="en-US" sz="1100" dirty="0"/>
              <a:t>I work well with other students.</a:t>
            </a:r>
          </a:p>
          <a:p>
            <a:pPr marL="0" indent="0">
              <a:buNone/>
            </a:pPr>
            <a:r>
              <a:rPr lang="en-US" sz="1100" dirty="0"/>
              <a:t>I follow the rules at school.</a:t>
            </a:r>
          </a:p>
          <a:p>
            <a:pPr marL="0" indent="0">
              <a:buNone/>
            </a:pPr>
            <a:r>
              <a:rPr lang="en-US" sz="1100" dirty="0"/>
              <a:t>I help others when I see a need.</a:t>
            </a:r>
          </a:p>
          <a:p>
            <a:pPr marL="0" indent="0">
              <a:buNone/>
            </a:pPr>
            <a:r>
              <a:rPr lang="en-US" sz="1100" dirty="0"/>
              <a:t>I help my friends make good decisions.</a:t>
            </a:r>
          </a:p>
        </p:txBody>
      </p:sp>
      <p:sp>
        <p:nvSpPr>
          <p:cNvPr id="13" name="Content Placeholder 12"/>
          <p:cNvSpPr>
            <a:spLocks noGrp="1"/>
          </p:cNvSpPr>
          <p:nvPr>
            <p:ph sz="quarter" idx="4"/>
          </p:nvPr>
        </p:nvSpPr>
        <p:spPr>
          <a:xfrm>
            <a:off x="4645025" y="930442"/>
            <a:ext cx="4041775" cy="5775158"/>
          </a:xfrm>
        </p:spPr>
        <p:txBody>
          <a:bodyPr>
            <a:normAutofit fontScale="92500"/>
          </a:bodyPr>
          <a:lstStyle/>
          <a:p>
            <a:pPr marL="0" lvl="0" indent="0">
              <a:buNone/>
            </a:pPr>
            <a:r>
              <a:rPr lang="en-US" b="1" dirty="0">
                <a:solidFill>
                  <a:prstClr val="black"/>
                </a:solidFill>
              </a:rPr>
              <a:t>Preparation</a:t>
            </a:r>
            <a:endParaRPr lang="en-US" sz="1800" b="1" dirty="0">
              <a:solidFill>
                <a:prstClr val="black"/>
              </a:solidFill>
            </a:endParaRPr>
          </a:p>
          <a:p>
            <a:pPr marL="0" lvl="0" indent="0">
              <a:buNone/>
            </a:pPr>
            <a:r>
              <a:rPr lang="en-US" sz="1200" dirty="0">
                <a:solidFill>
                  <a:prstClr val="black"/>
                </a:solidFill>
              </a:rPr>
              <a:t>I believe what I am learning in school is preparing me for next year.</a:t>
            </a:r>
          </a:p>
          <a:p>
            <a:pPr marL="0" lvl="0" indent="0">
              <a:buNone/>
            </a:pPr>
            <a:r>
              <a:rPr lang="en-US" sz="1200" dirty="0">
                <a:solidFill>
                  <a:prstClr val="black"/>
                </a:solidFill>
              </a:rPr>
              <a:t>I believe what I am learning in school will help me to be successful in life.</a:t>
            </a:r>
          </a:p>
          <a:p>
            <a:pPr marL="0" lvl="0" indent="0">
              <a:buNone/>
            </a:pPr>
            <a:r>
              <a:rPr lang="en-US" sz="1200" dirty="0">
                <a:solidFill>
                  <a:prstClr val="black"/>
                </a:solidFill>
              </a:rPr>
              <a:t>I set goals for the school year.</a:t>
            </a:r>
          </a:p>
          <a:p>
            <a:pPr marL="0" lvl="0" indent="0">
              <a:buNone/>
            </a:pPr>
            <a:r>
              <a:rPr lang="en-US" sz="1200" dirty="0">
                <a:solidFill>
                  <a:prstClr val="black"/>
                </a:solidFill>
              </a:rPr>
              <a:t>I explore careers/jobs that may interest me after high school.</a:t>
            </a:r>
          </a:p>
          <a:p>
            <a:pPr marL="0" lvl="0" indent="0">
              <a:buNone/>
            </a:pPr>
            <a:r>
              <a:rPr lang="en-US" b="1" dirty="0">
                <a:solidFill>
                  <a:prstClr val="black"/>
                </a:solidFill>
              </a:rPr>
              <a:t>Social and Emotional Aptitude </a:t>
            </a:r>
          </a:p>
          <a:p>
            <a:pPr marL="0" lvl="0" indent="0">
              <a:buNone/>
            </a:pPr>
            <a:r>
              <a:rPr lang="en-US" sz="1200" dirty="0">
                <a:solidFill>
                  <a:prstClr val="black"/>
                </a:solidFill>
              </a:rPr>
              <a:t>I know how to resolve conflict in a healthy way.</a:t>
            </a:r>
          </a:p>
          <a:p>
            <a:pPr marL="0" lvl="0" indent="0">
              <a:buNone/>
            </a:pPr>
            <a:r>
              <a:rPr lang="en-US" sz="1200" dirty="0">
                <a:solidFill>
                  <a:prstClr val="black"/>
                </a:solidFill>
              </a:rPr>
              <a:t>When I feel stressed I know how to cope.</a:t>
            </a:r>
          </a:p>
          <a:p>
            <a:pPr marL="0" lvl="0" indent="0">
              <a:buNone/>
            </a:pPr>
            <a:r>
              <a:rPr lang="en-US" sz="1200" dirty="0">
                <a:solidFill>
                  <a:prstClr val="black"/>
                </a:solidFill>
              </a:rPr>
              <a:t>There is at least one adult in my school that I can talk to about a personal problem.</a:t>
            </a:r>
          </a:p>
          <a:p>
            <a:pPr marL="0" lvl="0" indent="0">
              <a:buNone/>
            </a:pPr>
            <a:r>
              <a:rPr lang="en-US" sz="1200" dirty="0">
                <a:solidFill>
                  <a:prstClr val="black"/>
                </a:solidFill>
              </a:rPr>
              <a:t>I feel sorry for others when they are hurting.</a:t>
            </a:r>
          </a:p>
          <a:p>
            <a:pPr marL="0" lvl="0" indent="0">
              <a:buNone/>
            </a:pPr>
            <a:r>
              <a:rPr lang="en-US" b="1" dirty="0">
                <a:solidFill>
                  <a:prstClr val="black"/>
                </a:solidFill>
              </a:rPr>
              <a:t>Wellness</a:t>
            </a:r>
          </a:p>
          <a:p>
            <a:pPr marL="0" lvl="0" indent="0">
              <a:buNone/>
            </a:pPr>
            <a:r>
              <a:rPr lang="en-US" sz="1200" dirty="0">
                <a:solidFill>
                  <a:prstClr val="black"/>
                </a:solidFill>
              </a:rPr>
              <a:t>I exercise at least three times per week.</a:t>
            </a:r>
          </a:p>
          <a:p>
            <a:pPr marL="0" lvl="0" indent="0">
              <a:buNone/>
            </a:pPr>
            <a:r>
              <a:rPr lang="en-US" sz="1200" dirty="0">
                <a:solidFill>
                  <a:prstClr val="black"/>
                </a:solidFill>
              </a:rPr>
              <a:t>I get enough sleep most nights.</a:t>
            </a:r>
          </a:p>
          <a:p>
            <a:pPr marL="0" lvl="0" indent="0">
              <a:buNone/>
            </a:pPr>
            <a:r>
              <a:rPr lang="en-US" sz="1200" dirty="0">
                <a:solidFill>
                  <a:prstClr val="black"/>
                </a:solidFill>
              </a:rPr>
              <a:t>I make healthy eating choices most of the time.</a:t>
            </a:r>
          </a:p>
          <a:p>
            <a:pPr marL="0" lvl="0" indent="0">
              <a:buNone/>
            </a:pPr>
            <a:r>
              <a:rPr lang="en-US" sz="1200" dirty="0">
                <a:solidFill>
                  <a:prstClr val="black"/>
                </a:solidFill>
              </a:rPr>
              <a:t>I have a healthy lifestyle.</a:t>
            </a:r>
          </a:p>
          <a:p>
            <a:pPr marL="0" lvl="0" indent="0">
              <a:buNone/>
            </a:pPr>
            <a:r>
              <a:rPr lang="en-US" b="1" dirty="0">
                <a:solidFill>
                  <a:prstClr val="black"/>
                </a:solidFill>
              </a:rPr>
              <a:t>Academic &amp; Career Planning</a:t>
            </a:r>
          </a:p>
          <a:p>
            <a:pPr marL="0" lvl="0" indent="0">
              <a:buNone/>
            </a:pPr>
            <a:r>
              <a:rPr lang="en-US" sz="1200" dirty="0">
                <a:solidFill>
                  <a:prstClr val="black"/>
                </a:solidFill>
              </a:rPr>
              <a:t>I believe what I am learning in school will help me to be successful in life.</a:t>
            </a:r>
          </a:p>
          <a:p>
            <a:pPr marL="0" lvl="0" indent="0">
              <a:buNone/>
            </a:pPr>
            <a:r>
              <a:rPr lang="en-US" sz="1200" dirty="0">
                <a:solidFill>
                  <a:prstClr val="black"/>
                </a:solidFill>
              </a:rPr>
              <a:t>I feel well prepared for college and/or life after high school</a:t>
            </a:r>
          </a:p>
          <a:p>
            <a:pPr marL="0" lvl="0" indent="0">
              <a:buNone/>
            </a:pPr>
            <a:r>
              <a:rPr lang="en-US" sz="1200" dirty="0">
                <a:solidFill>
                  <a:prstClr val="black"/>
                </a:solidFill>
              </a:rPr>
              <a:t>I use an academic and career plan to guide my decisions to help me achieve my post-high school goals.</a:t>
            </a:r>
          </a:p>
          <a:p>
            <a:pPr marL="0" lvl="0" indent="0">
              <a:buNone/>
            </a:pPr>
            <a:r>
              <a:rPr lang="en-US" sz="1200" dirty="0">
                <a:solidFill>
                  <a:prstClr val="black"/>
                </a:solidFill>
              </a:rPr>
              <a:t>There is one or more adults in my school who care about my future.</a:t>
            </a:r>
          </a:p>
          <a:p>
            <a:pPr marL="0" lvl="0" indent="0">
              <a:buNone/>
            </a:pPr>
            <a:r>
              <a:rPr lang="en-US" sz="1200" dirty="0">
                <a:solidFill>
                  <a:prstClr val="black"/>
                </a:solidFill>
              </a:rPr>
              <a:t>I explore careers/jobs that may interest me after high school.</a:t>
            </a:r>
          </a:p>
        </p:txBody>
      </p:sp>
    </p:spTree>
    <p:extLst>
      <p:ext uri="{BB962C8B-B14F-4D97-AF65-F5344CB8AC3E}">
        <p14:creationId xmlns:p14="http://schemas.microsoft.com/office/powerpoint/2010/main" val="3565852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02535"/>
            <a:ext cx="9144000" cy="1470025"/>
          </a:xfrm>
        </p:spPr>
        <p:txBody>
          <a:bodyPr>
            <a:noAutofit/>
          </a:bodyPr>
          <a:lstStyle/>
          <a:p>
            <a:r>
              <a:rPr lang="en-US" b="1" dirty="0"/>
              <a:t>Academic and Career Planning</a:t>
            </a:r>
            <a:br>
              <a:rPr lang="en-US" b="1" dirty="0"/>
            </a:br>
            <a:r>
              <a:rPr lang="en-US" b="1" dirty="0"/>
              <a:t>(Grades 6-12)</a:t>
            </a:r>
            <a:br>
              <a:rPr lang="en-US" b="1" dirty="0"/>
            </a:br>
            <a:r>
              <a:rPr lang="en-US" sz="2000" dirty="0"/>
              <a:t>The student is thoughtfully preparing for their future career and/or education by utilizing a planning process, exploring careers/jobs of interest and connecting to support people and resources. </a:t>
            </a:r>
            <a:endParaRPr lang="en-US" sz="3200" b="1" i="1"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915093" y="1149350"/>
            <a:ext cx="1313815" cy="984250"/>
          </a:xfrm>
          <a:prstGeom prst="rect">
            <a:avLst/>
          </a:prstGeom>
        </p:spPr>
      </p:pic>
    </p:spTree>
    <p:extLst>
      <p:ext uri="{BB962C8B-B14F-4D97-AF65-F5344CB8AC3E}">
        <p14:creationId xmlns:p14="http://schemas.microsoft.com/office/powerpoint/2010/main" val="1091312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t>Index Response Items</a:t>
            </a:r>
            <a:br>
              <a:rPr lang="en-US" sz="4000" b="1" dirty="0"/>
            </a:br>
            <a:r>
              <a:rPr lang="en-US" sz="3100" i="1" dirty="0"/>
              <a:t>Always (4), Usually (3), Sometimes (2), Never (1)</a:t>
            </a:r>
            <a:endParaRPr lang="en-US" sz="4000"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8856667"/>
              </p:ext>
            </p:extLst>
          </p:nvPr>
        </p:nvGraphicFramePr>
        <p:xfrm>
          <a:off x="0" y="1524000"/>
          <a:ext cx="91440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8094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4000" b="1" dirty="0"/>
              <a:t>Index mean and percentage at/above mean </a:t>
            </a:r>
            <a:br>
              <a:rPr lang="en-US" sz="4000" b="1" dirty="0"/>
            </a:br>
            <a:r>
              <a:rPr lang="en-US" sz="4000" b="1" dirty="0"/>
              <a:t>by grade and gender</a:t>
            </a:r>
            <a:br>
              <a:rPr lang="en-US" sz="4000" b="1" dirty="0"/>
            </a:br>
            <a:r>
              <a:rPr lang="en-US" sz="3100" i="1" dirty="0">
                <a:solidFill>
                  <a:prstClr val="black"/>
                </a:solidFill>
              </a:rPr>
              <a:t>Always (4), Usually (3), Sometimes (2), Never (1)</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8225245"/>
              </p:ext>
            </p:extLst>
          </p:nvPr>
        </p:nvGraphicFramePr>
        <p:xfrm>
          <a:off x="-2" y="1828800"/>
          <a:ext cx="9144007" cy="5029200"/>
        </p:xfrm>
        <a:graphic>
          <a:graphicData uri="http://schemas.openxmlformats.org/drawingml/2006/table">
            <a:tbl>
              <a:tblPr firstRow="1" lastRow="1">
                <a:tableStyleId>{5C22544A-7EE6-4342-B048-85BDC9FD1C3A}</a:tableStyleId>
              </a:tblPr>
              <a:tblGrid>
                <a:gridCol w="857707">
                  <a:extLst>
                    <a:ext uri="{9D8B030D-6E8A-4147-A177-3AD203B41FA5}">
                      <a16:colId xmlns:a16="http://schemas.microsoft.com/office/drawing/2014/main" val="3809468100"/>
                    </a:ext>
                  </a:extLst>
                </a:gridCol>
                <a:gridCol w="460350">
                  <a:extLst>
                    <a:ext uri="{9D8B030D-6E8A-4147-A177-3AD203B41FA5}">
                      <a16:colId xmlns:a16="http://schemas.microsoft.com/office/drawing/2014/main" val="98051671"/>
                    </a:ext>
                  </a:extLst>
                </a:gridCol>
                <a:gridCol w="460350">
                  <a:extLst>
                    <a:ext uri="{9D8B030D-6E8A-4147-A177-3AD203B41FA5}">
                      <a16:colId xmlns:a16="http://schemas.microsoft.com/office/drawing/2014/main" val="3189490162"/>
                    </a:ext>
                  </a:extLst>
                </a:gridCol>
                <a:gridCol w="460350">
                  <a:extLst>
                    <a:ext uri="{9D8B030D-6E8A-4147-A177-3AD203B41FA5}">
                      <a16:colId xmlns:a16="http://schemas.microsoft.com/office/drawing/2014/main" val="149851969"/>
                    </a:ext>
                  </a:extLst>
                </a:gridCol>
                <a:gridCol w="460350">
                  <a:extLst>
                    <a:ext uri="{9D8B030D-6E8A-4147-A177-3AD203B41FA5}">
                      <a16:colId xmlns:a16="http://schemas.microsoft.com/office/drawing/2014/main" val="476932258"/>
                    </a:ext>
                  </a:extLst>
                </a:gridCol>
                <a:gridCol w="460350">
                  <a:extLst>
                    <a:ext uri="{9D8B030D-6E8A-4147-A177-3AD203B41FA5}">
                      <a16:colId xmlns:a16="http://schemas.microsoft.com/office/drawing/2014/main" val="2414857605"/>
                    </a:ext>
                  </a:extLst>
                </a:gridCol>
                <a:gridCol w="460350">
                  <a:extLst>
                    <a:ext uri="{9D8B030D-6E8A-4147-A177-3AD203B41FA5}">
                      <a16:colId xmlns:a16="http://schemas.microsoft.com/office/drawing/2014/main" val="4258709173"/>
                    </a:ext>
                  </a:extLst>
                </a:gridCol>
                <a:gridCol w="460350">
                  <a:extLst>
                    <a:ext uri="{9D8B030D-6E8A-4147-A177-3AD203B41FA5}">
                      <a16:colId xmlns:a16="http://schemas.microsoft.com/office/drawing/2014/main" val="1220489696"/>
                    </a:ext>
                  </a:extLst>
                </a:gridCol>
                <a:gridCol w="460350">
                  <a:extLst>
                    <a:ext uri="{9D8B030D-6E8A-4147-A177-3AD203B41FA5}">
                      <a16:colId xmlns:a16="http://schemas.microsoft.com/office/drawing/2014/main" val="1267417354"/>
                    </a:ext>
                  </a:extLst>
                </a:gridCol>
                <a:gridCol w="460350">
                  <a:extLst>
                    <a:ext uri="{9D8B030D-6E8A-4147-A177-3AD203B41FA5}">
                      <a16:colId xmlns:a16="http://schemas.microsoft.com/office/drawing/2014/main" val="4177529304"/>
                    </a:ext>
                  </a:extLst>
                </a:gridCol>
                <a:gridCol w="460350">
                  <a:extLst>
                    <a:ext uri="{9D8B030D-6E8A-4147-A177-3AD203B41FA5}">
                      <a16:colId xmlns:a16="http://schemas.microsoft.com/office/drawing/2014/main" val="746429454"/>
                    </a:ext>
                  </a:extLst>
                </a:gridCol>
                <a:gridCol w="460350">
                  <a:extLst>
                    <a:ext uri="{9D8B030D-6E8A-4147-A177-3AD203B41FA5}">
                      <a16:colId xmlns:a16="http://schemas.microsoft.com/office/drawing/2014/main" val="812120881"/>
                    </a:ext>
                  </a:extLst>
                </a:gridCol>
                <a:gridCol w="460350">
                  <a:extLst>
                    <a:ext uri="{9D8B030D-6E8A-4147-A177-3AD203B41FA5}">
                      <a16:colId xmlns:a16="http://schemas.microsoft.com/office/drawing/2014/main" val="2901910745"/>
                    </a:ext>
                  </a:extLst>
                </a:gridCol>
                <a:gridCol w="460350">
                  <a:extLst>
                    <a:ext uri="{9D8B030D-6E8A-4147-A177-3AD203B41FA5}">
                      <a16:colId xmlns:a16="http://schemas.microsoft.com/office/drawing/2014/main" val="2039106510"/>
                    </a:ext>
                  </a:extLst>
                </a:gridCol>
                <a:gridCol w="460350">
                  <a:extLst>
                    <a:ext uri="{9D8B030D-6E8A-4147-A177-3AD203B41FA5}">
                      <a16:colId xmlns:a16="http://schemas.microsoft.com/office/drawing/2014/main" val="2263867731"/>
                    </a:ext>
                  </a:extLst>
                </a:gridCol>
                <a:gridCol w="460350">
                  <a:extLst>
                    <a:ext uri="{9D8B030D-6E8A-4147-A177-3AD203B41FA5}">
                      <a16:colId xmlns:a16="http://schemas.microsoft.com/office/drawing/2014/main" val="844389571"/>
                    </a:ext>
                  </a:extLst>
                </a:gridCol>
                <a:gridCol w="460350">
                  <a:extLst>
                    <a:ext uri="{9D8B030D-6E8A-4147-A177-3AD203B41FA5}">
                      <a16:colId xmlns:a16="http://schemas.microsoft.com/office/drawing/2014/main" val="3674266961"/>
                    </a:ext>
                  </a:extLst>
                </a:gridCol>
                <a:gridCol w="460350">
                  <a:extLst>
                    <a:ext uri="{9D8B030D-6E8A-4147-A177-3AD203B41FA5}">
                      <a16:colId xmlns:a16="http://schemas.microsoft.com/office/drawing/2014/main" val="2543301821"/>
                    </a:ext>
                  </a:extLst>
                </a:gridCol>
                <a:gridCol w="460350">
                  <a:extLst>
                    <a:ext uri="{9D8B030D-6E8A-4147-A177-3AD203B41FA5}">
                      <a16:colId xmlns:a16="http://schemas.microsoft.com/office/drawing/2014/main" val="3644487110"/>
                    </a:ext>
                  </a:extLst>
                </a:gridCol>
              </a:tblGrid>
              <a:tr h="1161678">
                <a:tc>
                  <a:txBody>
                    <a:bodyPr/>
                    <a:lstStyle/>
                    <a:p>
                      <a:pPr marL="0" marR="0">
                        <a:lnSpc>
                          <a:spcPct val="107000"/>
                        </a:lnSpc>
                        <a:spcBef>
                          <a:spcPts val="0"/>
                        </a:spcBef>
                        <a:spcAft>
                          <a:spcPts val="0"/>
                        </a:spcAft>
                      </a:pPr>
                      <a:r>
                        <a:rPr lang="en-US" sz="11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tc>
                <a:tc gridSpan="2">
                  <a:txBody>
                    <a:bodyPr/>
                    <a:lstStyle/>
                    <a:p>
                      <a:pPr marL="0" marR="0" algn="ctr">
                        <a:lnSpc>
                          <a:spcPct val="107000"/>
                        </a:lnSpc>
                        <a:spcBef>
                          <a:spcPts val="0"/>
                        </a:spcBef>
                        <a:spcAft>
                          <a:spcPts val="0"/>
                        </a:spcAft>
                      </a:pPr>
                      <a:r>
                        <a:rPr lang="en-US" sz="2000" dirty="0">
                          <a:effectLst/>
                        </a:rPr>
                        <a:t>4</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5</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6</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7</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8</a:t>
                      </a:r>
                      <a:r>
                        <a:rPr lang="en-US" sz="2000" baseline="30000" dirty="0">
                          <a:effectLst/>
                        </a:rPr>
                        <a:t>TH</a:t>
                      </a:r>
                      <a:r>
                        <a:rPr lang="en-US" sz="2000" dirty="0">
                          <a:effectLst/>
                        </a:rPr>
                        <a:t> </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9</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10</a:t>
                      </a:r>
                      <a:r>
                        <a:rPr lang="en-US" sz="2000" baseline="30000" dirty="0">
                          <a:effectLst/>
                        </a:rPr>
                        <a:t>TH</a:t>
                      </a:r>
                      <a:r>
                        <a:rPr lang="en-US" sz="2000" dirty="0">
                          <a:effectLst/>
                        </a:rPr>
                        <a:t> </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11</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2000" dirty="0">
                          <a:effectLst/>
                        </a:rPr>
                        <a:t>12</a:t>
                      </a:r>
                      <a:r>
                        <a:rPr lang="en-US" sz="2000" baseline="30000" dirty="0">
                          <a:effectLst/>
                        </a:rPr>
                        <a:t>TH</a:t>
                      </a:r>
                      <a:endParaRPr lang="en-US" sz="2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hMerge="1">
                  <a:txBody>
                    <a:bodyPr/>
                    <a:lstStyle/>
                    <a:p>
                      <a:endParaRPr lang="en-US"/>
                    </a:p>
                  </a:txBody>
                  <a:tcPr/>
                </a:tc>
                <a:extLst>
                  <a:ext uri="{0D108BD9-81ED-4DB2-BD59-A6C34878D82A}">
                    <a16:rowId xmlns:a16="http://schemas.microsoft.com/office/drawing/2014/main" val="58567978"/>
                  </a:ext>
                </a:extLst>
              </a:tr>
              <a:tr h="911007">
                <a:tc>
                  <a:txBody>
                    <a:bodyPr/>
                    <a:lstStyle/>
                    <a:p>
                      <a:pPr marL="0" marR="0">
                        <a:lnSpc>
                          <a:spcPct val="107000"/>
                        </a:lnSpc>
                        <a:spcBef>
                          <a:spcPts val="0"/>
                        </a:spcBef>
                        <a:spcAft>
                          <a:spcPts val="0"/>
                        </a:spcAft>
                      </a:pPr>
                      <a:r>
                        <a:rPr lang="en-US" sz="1000">
                          <a:effectLst/>
                        </a:rPr>
                        <a:t> </a:t>
                      </a:r>
                      <a:endParaRPr lang="en-US" sz="110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marL="0" marR="0" algn="ctr">
                        <a:lnSpc>
                          <a:spcPct val="107000"/>
                        </a:lnSpc>
                        <a:spcBef>
                          <a:spcPts val="0"/>
                        </a:spcBef>
                        <a:spcAft>
                          <a:spcPts val="0"/>
                        </a:spcAft>
                      </a:pPr>
                      <a:r>
                        <a:rPr lang="en-US" sz="1000" b="1" dirty="0">
                          <a:effectLst/>
                        </a:rPr>
                        <a:t>Index</a:t>
                      </a:r>
                    </a:p>
                    <a:p>
                      <a:pPr marL="0" marR="0" algn="ctr">
                        <a:lnSpc>
                          <a:spcPct val="107000"/>
                        </a:lnSpc>
                        <a:spcBef>
                          <a:spcPts val="0"/>
                        </a:spcBef>
                        <a:spcAft>
                          <a:spcPts val="0"/>
                        </a:spcAft>
                      </a:pPr>
                      <a:r>
                        <a:rPr lang="en-US" sz="1000" b="1" dirty="0">
                          <a:effectLst/>
                        </a:rPr>
                        <a:t>Mean</a:t>
                      </a:r>
                      <a:endParaRPr lang="en-US" sz="1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solidFill>
                      <a:schemeClr val="bg1">
                        <a:lumMod val="95000"/>
                      </a:schemeClr>
                    </a:solidFill>
                  </a:tcPr>
                </a:tc>
                <a:tc>
                  <a:txBody>
                    <a:bodyPr/>
                    <a:lstStyle/>
                    <a:p>
                      <a:pPr marL="0" marR="0" algn="ctr">
                        <a:lnSpc>
                          <a:spcPct val="107000"/>
                        </a:lnSpc>
                        <a:spcBef>
                          <a:spcPts val="0"/>
                        </a:spcBef>
                        <a:spcAft>
                          <a:spcPts val="0"/>
                        </a:spcAft>
                      </a:pPr>
                      <a:r>
                        <a:rPr lang="en-US" sz="900" b="1" dirty="0">
                          <a:effectLst/>
                        </a:rPr>
                        <a:t>% at or Above</a:t>
                      </a:r>
                      <a:endParaRPr lang="en-US" sz="9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extLst>
                  <a:ext uri="{0D108BD9-81ED-4DB2-BD59-A6C34878D82A}">
                    <a16:rowId xmlns:a16="http://schemas.microsoft.com/office/drawing/2014/main" val="558219542"/>
                  </a:ext>
                </a:extLst>
              </a:tr>
              <a:tr h="985505">
                <a:tc>
                  <a:txBody>
                    <a:bodyPr/>
                    <a:lstStyle/>
                    <a:p>
                      <a:pPr marL="0" marR="0">
                        <a:lnSpc>
                          <a:spcPct val="107000"/>
                        </a:lnSpc>
                        <a:spcBef>
                          <a:spcPts val="0"/>
                        </a:spcBef>
                        <a:spcAft>
                          <a:spcPts val="0"/>
                        </a:spcAft>
                      </a:pPr>
                      <a:r>
                        <a:rPr lang="en-US" sz="1200" b="1" dirty="0">
                          <a:effectLst/>
                        </a:rPr>
                        <a:t>MALE</a:t>
                      </a:r>
                      <a:endParaRPr lang="en-US" sz="12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400" b="0" i="0" u="none" strike="noStrike" dirty="0">
                          <a:effectLst/>
                          <a:latin typeface="+mj-lt"/>
                        </a:rPr>
                        <a:t>-</a:t>
                      </a:r>
                    </a:p>
                  </a:txBody>
                  <a:tcPr marL="9525" marR="9525" marT="9525" marB="0" anchor="ctr">
                    <a:solidFill>
                      <a:schemeClr val="bg1">
                        <a:lumMod val="95000"/>
                      </a:schemeClr>
                    </a:solidFill>
                  </a:tcPr>
                </a:tc>
                <a:tc>
                  <a:txBody>
                    <a:bodyPr/>
                    <a:lstStyle/>
                    <a:p>
                      <a:pPr algn="ctr" fontAlgn="b"/>
                      <a:r>
                        <a:rPr lang="en-US" sz="1400" b="0" i="0" u="none" strike="noStrike" dirty="0">
                          <a:effectLst/>
                          <a:latin typeface="+mj-lt"/>
                        </a:rPr>
                        <a:t>-</a:t>
                      </a:r>
                    </a:p>
                  </a:txBody>
                  <a:tcPr marL="9525" marR="9525" marT="9525" marB="0" anchor="ctr"/>
                </a:tc>
                <a:tc>
                  <a:txBody>
                    <a:bodyPr/>
                    <a:lstStyle/>
                    <a:p>
                      <a:pPr algn="ctr" fontAlgn="b"/>
                      <a:r>
                        <a:rPr lang="en-US" sz="1400" b="0" i="0" u="none" strike="noStrike" dirty="0">
                          <a:effectLst/>
                          <a:latin typeface="+mj-lt"/>
                        </a:rPr>
                        <a:t>-</a:t>
                      </a:r>
                    </a:p>
                  </a:txBody>
                  <a:tcPr marL="9525" marR="9525" marT="9525" marB="0" anchor="ctr">
                    <a:solidFill>
                      <a:schemeClr val="bg1">
                        <a:lumMod val="95000"/>
                      </a:schemeClr>
                    </a:solidFill>
                  </a:tcPr>
                </a:tc>
                <a:tc>
                  <a:txBody>
                    <a:bodyPr/>
                    <a:lstStyle/>
                    <a:p>
                      <a:pPr algn="ctr" fontAlgn="b"/>
                      <a:r>
                        <a:rPr lang="en-US" sz="1400" b="0" i="0" u="none" strike="noStrike" dirty="0">
                          <a:effectLst/>
                          <a:latin typeface="+mj-lt"/>
                        </a:rPr>
                        <a:t>-</a:t>
                      </a:r>
                    </a:p>
                  </a:txBody>
                  <a:tcPr marL="9525" marR="9525" marT="9525" marB="0" anchor="ctr"/>
                </a:tc>
                <a:tc>
                  <a:txBody>
                    <a:bodyPr/>
                    <a:lstStyle/>
                    <a:p>
                      <a:pPr algn="ctr" fontAlgn="b"/>
                      <a:r>
                        <a:rPr lang="en-US" sz="1000" b="0" i="0" u="none" strike="noStrike" dirty="0">
                          <a:effectLst/>
                          <a:latin typeface="+mj-lt"/>
                        </a:rPr>
                        <a:t>3.41</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59%</a:t>
                      </a:r>
                    </a:p>
                  </a:txBody>
                  <a:tcPr marL="9525" marR="9525" marT="9525" marB="0" anchor="ctr"/>
                </a:tc>
                <a:tc>
                  <a:txBody>
                    <a:bodyPr/>
                    <a:lstStyle/>
                    <a:p>
                      <a:pPr algn="ctr" fontAlgn="b"/>
                      <a:r>
                        <a:rPr lang="en-US" sz="1000" b="0" i="0" u="none" strike="noStrike">
                          <a:effectLst/>
                          <a:latin typeface="+mj-lt"/>
                        </a:rPr>
                        <a:t>3.06</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38%</a:t>
                      </a:r>
                    </a:p>
                  </a:txBody>
                  <a:tcPr marL="9525" marR="9525" marT="9525" marB="0" anchor="ctr"/>
                </a:tc>
                <a:tc>
                  <a:txBody>
                    <a:bodyPr/>
                    <a:lstStyle/>
                    <a:p>
                      <a:pPr algn="ctr" fontAlgn="b"/>
                      <a:r>
                        <a:rPr lang="en-US" sz="1000" b="0" i="0" u="none" strike="noStrike">
                          <a:effectLst/>
                          <a:latin typeface="+mj-lt"/>
                        </a:rPr>
                        <a:t>3.19</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47%</a:t>
                      </a:r>
                    </a:p>
                  </a:txBody>
                  <a:tcPr marL="9525" marR="9525" marT="9525" marB="0" anchor="ctr"/>
                </a:tc>
                <a:tc>
                  <a:txBody>
                    <a:bodyPr/>
                    <a:lstStyle/>
                    <a:p>
                      <a:pPr algn="ctr" fontAlgn="b"/>
                      <a:r>
                        <a:rPr lang="en-US" sz="1000" b="0" i="0" u="none" strike="noStrike">
                          <a:effectLst/>
                          <a:latin typeface="+mj-lt"/>
                        </a:rPr>
                        <a:t>2.99</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35%</a:t>
                      </a:r>
                    </a:p>
                  </a:txBody>
                  <a:tcPr marL="9525" marR="9525" marT="9525" marB="0" anchor="ctr"/>
                </a:tc>
                <a:tc>
                  <a:txBody>
                    <a:bodyPr/>
                    <a:lstStyle/>
                    <a:p>
                      <a:pPr algn="ctr" fontAlgn="b"/>
                      <a:r>
                        <a:rPr lang="en-US" sz="1000" b="0" i="0" u="none" strike="noStrike">
                          <a:effectLst/>
                          <a:latin typeface="+mj-lt"/>
                        </a:rPr>
                        <a:t>2.88</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27%</a:t>
                      </a:r>
                    </a:p>
                  </a:txBody>
                  <a:tcPr marL="9525" marR="9525" marT="9525" marB="0" anchor="ctr"/>
                </a:tc>
                <a:tc>
                  <a:txBody>
                    <a:bodyPr/>
                    <a:lstStyle/>
                    <a:p>
                      <a:pPr algn="ctr" fontAlgn="b"/>
                      <a:r>
                        <a:rPr lang="en-US" sz="1000" b="0" i="0" u="none" strike="noStrike">
                          <a:effectLst/>
                          <a:latin typeface="+mj-lt"/>
                        </a:rPr>
                        <a:t>2.92</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34%</a:t>
                      </a:r>
                    </a:p>
                  </a:txBody>
                  <a:tcPr marL="9525" marR="9525" marT="9525" marB="0" anchor="ctr"/>
                </a:tc>
                <a:tc>
                  <a:txBody>
                    <a:bodyPr/>
                    <a:lstStyle/>
                    <a:p>
                      <a:pPr algn="ctr" fontAlgn="b"/>
                      <a:r>
                        <a:rPr lang="en-US" sz="1000" b="0" i="0" u="none" strike="noStrike">
                          <a:effectLst/>
                          <a:latin typeface="+mj-lt"/>
                        </a:rPr>
                        <a:t>2.84</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31%</a:t>
                      </a:r>
                    </a:p>
                  </a:txBody>
                  <a:tcPr marL="9525" marR="9525" marT="9525" marB="0" anchor="ctr"/>
                </a:tc>
                <a:extLst>
                  <a:ext uri="{0D108BD9-81ED-4DB2-BD59-A6C34878D82A}">
                    <a16:rowId xmlns:a16="http://schemas.microsoft.com/office/drawing/2014/main" val="161925290"/>
                  </a:ext>
                </a:extLst>
              </a:tr>
              <a:tr h="985505">
                <a:tc>
                  <a:txBody>
                    <a:bodyPr/>
                    <a:lstStyle/>
                    <a:p>
                      <a:pPr marL="0" marR="0">
                        <a:lnSpc>
                          <a:spcPct val="107000"/>
                        </a:lnSpc>
                        <a:spcBef>
                          <a:spcPts val="0"/>
                        </a:spcBef>
                        <a:spcAft>
                          <a:spcPts val="0"/>
                        </a:spcAft>
                      </a:pPr>
                      <a:r>
                        <a:rPr lang="en-US" sz="1200" b="1" dirty="0">
                          <a:effectLst/>
                        </a:rPr>
                        <a:t>FEMALE</a:t>
                      </a:r>
                      <a:endParaRPr lang="en-US" sz="12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400" b="0" i="0" u="none" strike="noStrike" dirty="0">
                          <a:effectLst/>
                          <a:latin typeface="+mj-lt"/>
                        </a:rPr>
                        <a:t>-</a:t>
                      </a:r>
                    </a:p>
                  </a:txBody>
                  <a:tcPr marL="9525" marR="9525" marT="9525" marB="0" anchor="ctr">
                    <a:solidFill>
                      <a:schemeClr val="bg1">
                        <a:lumMod val="95000"/>
                      </a:schemeClr>
                    </a:solidFill>
                  </a:tcPr>
                </a:tc>
                <a:tc>
                  <a:txBody>
                    <a:bodyPr/>
                    <a:lstStyle/>
                    <a:p>
                      <a:pPr algn="ctr" fontAlgn="b"/>
                      <a:r>
                        <a:rPr lang="en-US" sz="1400" b="0" i="0" u="none" strike="noStrike" dirty="0">
                          <a:effectLst/>
                          <a:latin typeface="+mj-lt"/>
                        </a:rPr>
                        <a:t>-</a:t>
                      </a:r>
                    </a:p>
                  </a:txBody>
                  <a:tcPr marL="9525" marR="9525" marT="9525" marB="0" anchor="ctr"/>
                </a:tc>
                <a:tc>
                  <a:txBody>
                    <a:bodyPr/>
                    <a:lstStyle/>
                    <a:p>
                      <a:pPr algn="ctr" fontAlgn="b"/>
                      <a:r>
                        <a:rPr lang="en-US" sz="1400" b="0" i="0" u="none" strike="noStrike" dirty="0">
                          <a:effectLst/>
                          <a:latin typeface="+mj-lt"/>
                        </a:rPr>
                        <a:t>-</a:t>
                      </a:r>
                    </a:p>
                  </a:txBody>
                  <a:tcPr marL="9525" marR="9525" marT="9525" marB="0" anchor="ctr">
                    <a:solidFill>
                      <a:schemeClr val="bg1">
                        <a:lumMod val="95000"/>
                      </a:schemeClr>
                    </a:solidFill>
                  </a:tcPr>
                </a:tc>
                <a:tc>
                  <a:txBody>
                    <a:bodyPr/>
                    <a:lstStyle/>
                    <a:p>
                      <a:pPr algn="ctr" fontAlgn="b"/>
                      <a:r>
                        <a:rPr lang="en-US" sz="1400" b="0" i="0" u="none" strike="noStrike" dirty="0">
                          <a:effectLst/>
                          <a:latin typeface="+mj-lt"/>
                        </a:rPr>
                        <a:t>-</a:t>
                      </a:r>
                    </a:p>
                  </a:txBody>
                  <a:tcPr marL="9525" marR="9525" marT="9525" marB="0" anchor="ctr"/>
                </a:tc>
                <a:tc>
                  <a:txBody>
                    <a:bodyPr/>
                    <a:lstStyle/>
                    <a:p>
                      <a:pPr algn="ctr" fontAlgn="b"/>
                      <a:r>
                        <a:rPr lang="en-US" sz="1000" b="0" i="0" u="none" strike="noStrike">
                          <a:effectLst/>
                          <a:latin typeface="+mj-lt"/>
                        </a:rPr>
                        <a:t>3.34</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60%</a:t>
                      </a:r>
                    </a:p>
                  </a:txBody>
                  <a:tcPr marL="9525" marR="9525" marT="9525" marB="0" anchor="ctr"/>
                </a:tc>
                <a:tc>
                  <a:txBody>
                    <a:bodyPr/>
                    <a:lstStyle/>
                    <a:p>
                      <a:pPr algn="ctr" fontAlgn="b"/>
                      <a:r>
                        <a:rPr lang="en-US" sz="1000" b="0" i="0" u="none" strike="noStrike">
                          <a:effectLst/>
                          <a:latin typeface="+mj-lt"/>
                        </a:rPr>
                        <a:t>3.25</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51%</a:t>
                      </a:r>
                    </a:p>
                  </a:txBody>
                  <a:tcPr marL="9525" marR="9525" marT="9525" marB="0" anchor="ctr"/>
                </a:tc>
                <a:tc>
                  <a:txBody>
                    <a:bodyPr/>
                    <a:lstStyle/>
                    <a:p>
                      <a:pPr algn="ctr" fontAlgn="b"/>
                      <a:r>
                        <a:rPr lang="en-US" sz="1000" b="0" i="0" u="none" strike="noStrike">
                          <a:effectLst/>
                          <a:latin typeface="+mj-lt"/>
                        </a:rPr>
                        <a:t>3.10</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42%</a:t>
                      </a:r>
                    </a:p>
                  </a:txBody>
                  <a:tcPr marL="9525" marR="9525" marT="9525" marB="0" anchor="ctr"/>
                </a:tc>
                <a:tc>
                  <a:txBody>
                    <a:bodyPr/>
                    <a:lstStyle/>
                    <a:p>
                      <a:pPr algn="ctr" fontAlgn="b"/>
                      <a:r>
                        <a:rPr lang="en-US" sz="1000" b="0" i="0" u="none" strike="noStrike">
                          <a:effectLst/>
                          <a:latin typeface="+mj-lt"/>
                        </a:rPr>
                        <a:t>3.03</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34%</a:t>
                      </a:r>
                    </a:p>
                  </a:txBody>
                  <a:tcPr marL="9525" marR="9525" marT="9525" marB="0" anchor="ctr"/>
                </a:tc>
                <a:tc>
                  <a:txBody>
                    <a:bodyPr/>
                    <a:lstStyle/>
                    <a:p>
                      <a:pPr algn="ctr" fontAlgn="b"/>
                      <a:r>
                        <a:rPr lang="en-US" sz="1000" b="0" i="0" u="none" strike="noStrike">
                          <a:effectLst/>
                          <a:latin typeface="+mj-lt"/>
                        </a:rPr>
                        <a:t>2.76</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24%</a:t>
                      </a:r>
                    </a:p>
                  </a:txBody>
                  <a:tcPr marL="9525" marR="9525" marT="9525" marB="0" anchor="ctr"/>
                </a:tc>
                <a:tc>
                  <a:txBody>
                    <a:bodyPr/>
                    <a:lstStyle/>
                    <a:p>
                      <a:pPr algn="ctr" fontAlgn="b"/>
                      <a:r>
                        <a:rPr lang="en-US" sz="1000" b="0" i="0" u="none" strike="noStrike">
                          <a:effectLst/>
                          <a:latin typeface="+mj-lt"/>
                        </a:rPr>
                        <a:t>2.99</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35%</a:t>
                      </a:r>
                    </a:p>
                  </a:txBody>
                  <a:tcPr marL="9525" marR="9525" marT="9525" marB="0" anchor="ctr"/>
                </a:tc>
                <a:tc>
                  <a:txBody>
                    <a:bodyPr/>
                    <a:lstStyle/>
                    <a:p>
                      <a:pPr algn="ctr" fontAlgn="b"/>
                      <a:r>
                        <a:rPr lang="en-US" sz="1000" b="0" i="0" u="none" strike="noStrike">
                          <a:effectLst/>
                          <a:latin typeface="+mj-lt"/>
                        </a:rPr>
                        <a:t>3.02</a:t>
                      </a:r>
                    </a:p>
                  </a:txBody>
                  <a:tcPr marL="9525" marR="9525" marT="9525" marB="0" anchor="ctr">
                    <a:solidFill>
                      <a:schemeClr val="bg1">
                        <a:lumMod val="95000"/>
                      </a:schemeClr>
                    </a:solidFill>
                  </a:tcPr>
                </a:tc>
                <a:tc>
                  <a:txBody>
                    <a:bodyPr/>
                    <a:lstStyle/>
                    <a:p>
                      <a:pPr algn="ctr" fontAlgn="b"/>
                      <a:r>
                        <a:rPr lang="en-US" sz="1000" b="0" i="0" u="none" strike="noStrike">
                          <a:effectLst/>
                          <a:latin typeface="+mj-lt"/>
                        </a:rPr>
                        <a:t>35%</a:t>
                      </a:r>
                    </a:p>
                  </a:txBody>
                  <a:tcPr marL="9525" marR="9525" marT="9525" marB="0" anchor="ctr"/>
                </a:tc>
                <a:extLst>
                  <a:ext uri="{0D108BD9-81ED-4DB2-BD59-A6C34878D82A}">
                    <a16:rowId xmlns:a16="http://schemas.microsoft.com/office/drawing/2014/main" val="278586170"/>
                  </a:ext>
                </a:extLst>
              </a:tr>
              <a:tr h="985505">
                <a:tc>
                  <a:txBody>
                    <a:bodyPr/>
                    <a:lstStyle/>
                    <a:p>
                      <a:pPr marL="0" marR="0">
                        <a:lnSpc>
                          <a:spcPct val="107000"/>
                        </a:lnSpc>
                        <a:spcBef>
                          <a:spcPts val="0"/>
                        </a:spcBef>
                        <a:spcAft>
                          <a:spcPts val="0"/>
                        </a:spcAft>
                      </a:pPr>
                      <a:r>
                        <a:rPr lang="en-US" sz="1400" b="1" dirty="0">
                          <a:effectLst/>
                        </a:rPr>
                        <a:t>TOTAL</a:t>
                      </a:r>
                      <a:endParaRPr lang="en-US" sz="14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70216" marR="70216" marT="0" marB="0" anchor="ctr"/>
                </a:tc>
                <a:tc>
                  <a:txBody>
                    <a:bodyPr/>
                    <a:lstStyle/>
                    <a:p>
                      <a:pPr algn="ctr" fontAlgn="b"/>
                      <a:r>
                        <a:rPr lang="en-US" sz="1400" b="0" i="0" u="none" strike="noStrike" dirty="0">
                          <a:effectLst/>
                          <a:latin typeface="+mj-lt"/>
                        </a:rPr>
                        <a:t>-</a:t>
                      </a:r>
                    </a:p>
                  </a:txBody>
                  <a:tcPr marL="9525" marR="9525" marT="9525" marB="0" anchor="ctr">
                    <a:solidFill>
                      <a:schemeClr val="tx2">
                        <a:lumMod val="40000"/>
                        <a:lumOff val="60000"/>
                      </a:schemeClr>
                    </a:solidFill>
                  </a:tcPr>
                </a:tc>
                <a:tc>
                  <a:txBody>
                    <a:bodyPr/>
                    <a:lstStyle/>
                    <a:p>
                      <a:pPr algn="ctr" fontAlgn="b"/>
                      <a:r>
                        <a:rPr lang="en-US" sz="1400" b="0" i="0" u="none" strike="noStrike" dirty="0">
                          <a:effectLst/>
                          <a:latin typeface="+mj-lt"/>
                        </a:rPr>
                        <a:t>-</a:t>
                      </a:r>
                    </a:p>
                  </a:txBody>
                  <a:tcPr marL="9525" marR="9525" marT="9525" marB="0" anchor="ctr"/>
                </a:tc>
                <a:tc>
                  <a:txBody>
                    <a:bodyPr/>
                    <a:lstStyle/>
                    <a:p>
                      <a:pPr algn="ctr" fontAlgn="b"/>
                      <a:r>
                        <a:rPr lang="en-US" sz="1400" b="0" i="0" u="none" strike="noStrike" dirty="0">
                          <a:effectLst/>
                          <a:latin typeface="+mj-lt"/>
                        </a:rPr>
                        <a:t>-</a:t>
                      </a:r>
                    </a:p>
                  </a:txBody>
                  <a:tcPr marL="9525" marR="9525" marT="9525" marB="0" anchor="ctr">
                    <a:solidFill>
                      <a:schemeClr val="tx2">
                        <a:lumMod val="40000"/>
                        <a:lumOff val="60000"/>
                      </a:schemeClr>
                    </a:solidFill>
                  </a:tcPr>
                </a:tc>
                <a:tc>
                  <a:txBody>
                    <a:bodyPr/>
                    <a:lstStyle/>
                    <a:p>
                      <a:pPr algn="ctr" fontAlgn="b"/>
                      <a:r>
                        <a:rPr lang="en-US" sz="1400" b="0" i="0" u="none" strike="noStrike" dirty="0">
                          <a:effectLst/>
                          <a:latin typeface="+mj-lt"/>
                        </a:rPr>
                        <a:t>-</a:t>
                      </a:r>
                    </a:p>
                  </a:txBody>
                  <a:tcPr marL="9525" marR="9525" marT="9525" marB="0" anchor="ctr"/>
                </a:tc>
                <a:tc>
                  <a:txBody>
                    <a:bodyPr/>
                    <a:lstStyle/>
                    <a:p>
                      <a:pPr algn="ctr" fontAlgn="b"/>
                      <a:r>
                        <a:rPr lang="en-US" sz="1000" b="0" i="0" u="none" strike="noStrike">
                          <a:effectLst/>
                          <a:latin typeface="+mj-lt"/>
                        </a:rPr>
                        <a:t>3.37</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60%</a:t>
                      </a:r>
                    </a:p>
                  </a:txBody>
                  <a:tcPr marL="9525" marR="9525" marT="9525" marB="0" anchor="ctr"/>
                </a:tc>
                <a:tc>
                  <a:txBody>
                    <a:bodyPr/>
                    <a:lstStyle/>
                    <a:p>
                      <a:pPr algn="ctr" fontAlgn="b"/>
                      <a:r>
                        <a:rPr lang="en-US" sz="1000" b="0" i="0" u="none" strike="noStrike">
                          <a:effectLst/>
                          <a:latin typeface="+mj-lt"/>
                        </a:rPr>
                        <a:t>3.13</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43%</a:t>
                      </a:r>
                    </a:p>
                  </a:txBody>
                  <a:tcPr marL="9525" marR="9525" marT="9525" marB="0" anchor="ctr"/>
                </a:tc>
                <a:tc>
                  <a:txBody>
                    <a:bodyPr/>
                    <a:lstStyle/>
                    <a:p>
                      <a:pPr algn="ctr" fontAlgn="b"/>
                      <a:r>
                        <a:rPr lang="en-US" sz="1000" b="0" i="0" u="none" strike="noStrike">
                          <a:effectLst/>
                          <a:latin typeface="+mj-lt"/>
                        </a:rPr>
                        <a:t>3.15</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45%</a:t>
                      </a:r>
                    </a:p>
                  </a:txBody>
                  <a:tcPr marL="9525" marR="9525" marT="9525" marB="0" anchor="ctr"/>
                </a:tc>
                <a:tc>
                  <a:txBody>
                    <a:bodyPr/>
                    <a:lstStyle/>
                    <a:p>
                      <a:pPr algn="ctr" fontAlgn="b"/>
                      <a:r>
                        <a:rPr lang="en-US" sz="1000" b="0" i="0" u="none" strike="noStrike">
                          <a:effectLst/>
                          <a:latin typeface="+mj-lt"/>
                        </a:rPr>
                        <a:t>3.01</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35%</a:t>
                      </a:r>
                    </a:p>
                  </a:txBody>
                  <a:tcPr marL="9525" marR="9525" marT="9525" marB="0" anchor="ctr"/>
                </a:tc>
                <a:tc>
                  <a:txBody>
                    <a:bodyPr/>
                    <a:lstStyle/>
                    <a:p>
                      <a:pPr algn="ctr" fontAlgn="b"/>
                      <a:r>
                        <a:rPr lang="en-US" sz="1000" b="0" i="0" u="none" strike="noStrike">
                          <a:effectLst/>
                          <a:latin typeface="+mj-lt"/>
                        </a:rPr>
                        <a:t>2.83</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26%</a:t>
                      </a:r>
                    </a:p>
                  </a:txBody>
                  <a:tcPr marL="9525" marR="9525" marT="9525" marB="0" anchor="ctr"/>
                </a:tc>
                <a:tc>
                  <a:txBody>
                    <a:bodyPr/>
                    <a:lstStyle/>
                    <a:p>
                      <a:pPr algn="ctr" fontAlgn="b"/>
                      <a:r>
                        <a:rPr lang="en-US" sz="1000" b="0" i="0" u="none" strike="noStrike">
                          <a:effectLst/>
                          <a:latin typeface="+mj-lt"/>
                        </a:rPr>
                        <a:t>2.95</a:t>
                      </a:r>
                    </a:p>
                  </a:txBody>
                  <a:tcPr marL="9525" marR="9525" marT="9525" marB="0" anchor="ctr">
                    <a:solidFill>
                      <a:schemeClr val="tx2">
                        <a:lumMod val="40000"/>
                        <a:lumOff val="60000"/>
                      </a:schemeClr>
                    </a:solidFill>
                  </a:tcPr>
                </a:tc>
                <a:tc>
                  <a:txBody>
                    <a:bodyPr/>
                    <a:lstStyle/>
                    <a:p>
                      <a:pPr algn="ctr" fontAlgn="b"/>
                      <a:r>
                        <a:rPr lang="en-US" sz="1000" b="0" i="0" u="none" strike="noStrike">
                          <a:effectLst/>
                          <a:latin typeface="+mj-lt"/>
                        </a:rPr>
                        <a:t>34%</a:t>
                      </a:r>
                    </a:p>
                  </a:txBody>
                  <a:tcPr marL="9525" marR="9525" marT="9525" marB="0" anchor="ctr"/>
                </a:tc>
                <a:tc>
                  <a:txBody>
                    <a:bodyPr/>
                    <a:lstStyle/>
                    <a:p>
                      <a:pPr algn="ctr" fontAlgn="b"/>
                      <a:r>
                        <a:rPr lang="en-US" sz="1000" b="0" i="0" u="none" strike="noStrike">
                          <a:effectLst/>
                          <a:latin typeface="+mj-lt"/>
                        </a:rPr>
                        <a:t>2.92</a:t>
                      </a:r>
                    </a:p>
                  </a:txBody>
                  <a:tcPr marL="9525" marR="9525" marT="9525" marB="0" anchor="ctr">
                    <a:solidFill>
                      <a:schemeClr val="tx2">
                        <a:lumMod val="40000"/>
                        <a:lumOff val="60000"/>
                      </a:schemeClr>
                    </a:solidFill>
                  </a:tcPr>
                </a:tc>
                <a:tc>
                  <a:txBody>
                    <a:bodyPr/>
                    <a:lstStyle/>
                    <a:p>
                      <a:pPr algn="ctr" fontAlgn="b"/>
                      <a:r>
                        <a:rPr lang="en-US" sz="1000" b="0" i="0" u="none" strike="noStrike" dirty="0">
                          <a:effectLst/>
                          <a:latin typeface="+mj-lt"/>
                        </a:rPr>
                        <a:t>33%</a:t>
                      </a:r>
                    </a:p>
                  </a:txBody>
                  <a:tcPr marL="9525" marR="9525" marT="9525" marB="0" anchor="ctr"/>
                </a:tc>
                <a:extLst>
                  <a:ext uri="{0D108BD9-81ED-4DB2-BD59-A6C34878D82A}">
                    <a16:rowId xmlns:a16="http://schemas.microsoft.com/office/drawing/2014/main" val="2524068375"/>
                  </a:ext>
                </a:extLst>
              </a:tr>
            </a:tbl>
          </a:graphicData>
        </a:graphic>
      </p:graphicFrame>
    </p:spTree>
    <p:extLst>
      <p:ext uri="{BB962C8B-B14F-4D97-AF65-F5344CB8AC3E}">
        <p14:creationId xmlns:p14="http://schemas.microsoft.com/office/powerpoint/2010/main" val="3182860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Percentage at/above mean by grade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57468465"/>
              </p:ext>
            </p:extLst>
          </p:nvPr>
        </p:nvGraphicFramePr>
        <p:xfrm>
          <a:off x="228600" y="1600200"/>
          <a:ext cx="8686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4206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245"/>
            <a:ext cx="9144000" cy="1630362"/>
          </a:xfrm>
        </p:spPr>
        <p:txBody>
          <a:bodyPr>
            <a:noAutofit/>
          </a:bodyPr>
          <a:lstStyle/>
          <a:p>
            <a:r>
              <a:rPr lang="en-US" sz="4000" b="1" dirty="0"/>
              <a:t>Index mean by subgroup</a:t>
            </a:r>
            <a:br>
              <a:rPr lang="en-US" sz="4000" b="1" dirty="0"/>
            </a:br>
            <a:r>
              <a:rPr lang="en-US" sz="2800" i="1" dirty="0">
                <a:solidFill>
                  <a:prstClr val="black"/>
                </a:solidFill>
              </a:rPr>
              <a:t>Always (4), Usually (3), Sometimes (2), Never (1)</a:t>
            </a:r>
            <a:br>
              <a:rPr lang="en-US" sz="4000" b="1" dirty="0"/>
            </a:br>
            <a:br>
              <a:rPr lang="en-US" sz="1800" b="1" dirty="0"/>
            </a:br>
            <a:r>
              <a:rPr lang="en-US" sz="2800" b="1" dirty="0"/>
              <a:t>All students index mean: 3.13</a:t>
            </a:r>
            <a:endParaRPr lang="en-US" sz="4000" b="1" dirty="0"/>
          </a:p>
        </p:txBody>
      </p:sp>
      <p:sp>
        <p:nvSpPr>
          <p:cNvPr id="6"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84" tIns="914112" rIns="685584"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200" b="1" i="0" u="none" strike="noStrike" cap="none" normalizeH="0" baseline="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0" y="6096009"/>
            <a:ext cx="9144000" cy="388696"/>
          </a:xfrm>
          <a:prstGeom prst="rect">
            <a:avLst/>
          </a:prstGeom>
        </p:spPr>
        <p:txBody>
          <a:bodyPr wrap="square">
            <a:spAutoFit/>
          </a:bodyPr>
          <a:lstStyle/>
          <a:p>
            <a:pPr algn="ct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Note:  Subgroup results not reported when sample size is &lt; 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68982825"/>
              </p:ext>
            </p:extLst>
          </p:nvPr>
        </p:nvGraphicFramePr>
        <p:xfrm>
          <a:off x="762000" y="2784408"/>
          <a:ext cx="2523892" cy="2985121"/>
        </p:xfrm>
        <a:graphic>
          <a:graphicData uri="http://schemas.openxmlformats.org/drawingml/2006/table">
            <a:tbl>
              <a:tblPr firstRow="1">
                <a:tableStyleId>{5C22544A-7EE6-4342-B048-85BDC9FD1C3A}</a:tableStyleId>
              </a:tblPr>
              <a:tblGrid>
                <a:gridCol w="1388141">
                  <a:extLst>
                    <a:ext uri="{9D8B030D-6E8A-4147-A177-3AD203B41FA5}">
                      <a16:colId xmlns:a16="http://schemas.microsoft.com/office/drawing/2014/main" val="2223548508"/>
                    </a:ext>
                  </a:extLst>
                </a:gridCol>
                <a:gridCol w="1135751">
                  <a:extLst>
                    <a:ext uri="{9D8B030D-6E8A-4147-A177-3AD203B41FA5}">
                      <a16:colId xmlns:a16="http://schemas.microsoft.com/office/drawing/2014/main" val="359431437"/>
                    </a:ext>
                  </a:extLst>
                </a:gridCol>
              </a:tblGrid>
              <a:tr h="613965">
                <a:tc>
                  <a:txBody>
                    <a:bodyPr/>
                    <a:lstStyle/>
                    <a:p>
                      <a:pPr marL="0" marR="0" algn="l">
                        <a:lnSpc>
                          <a:spcPct val="107000"/>
                        </a:lnSpc>
                        <a:spcBef>
                          <a:spcPts val="0"/>
                        </a:spcBef>
                        <a:spcAft>
                          <a:spcPts val="0"/>
                        </a:spcAft>
                      </a:pPr>
                      <a:r>
                        <a:rPr lang="en-US" sz="1600" dirty="0">
                          <a:effectLst/>
                        </a:rPr>
                        <a:t>Ethnicity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a:t>
                      </a:r>
                      <a:r>
                        <a:rPr lang="en-US" sz="1600" baseline="0" dirty="0">
                          <a:effectLst/>
                        </a:rPr>
                        <a:t>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279964">
                <a:tc>
                  <a:txBody>
                    <a:bodyPr/>
                    <a:lstStyle/>
                    <a:p>
                      <a:pPr algn="l" fontAlgn="b"/>
                      <a:r>
                        <a:rPr lang="en-US" sz="1600" b="0" i="0" u="none" strike="noStrike" dirty="0">
                          <a:effectLst/>
                          <a:latin typeface="+mj-lt"/>
                        </a:rPr>
                        <a:t>White</a:t>
                      </a:r>
                    </a:p>
                  </a:txBody>
                  <a:tcPr marL="9525" marR="9525" marT="9525" marB="0" anchor="ctr"/>
                </a:tc>
                <a:tc>
                  <a:txBody>
                    <a:bodyPr/>
                    <a:lstStyle/>
                    <a:p>
                      <a:pPr algn="ctr" fontAlgn="b"/>
                      <a:r>
                        <a:rPr lang="en-US" sz="1600" b="0" i="0" u="none" strike="noStrike" dirty="0">
                          <a:effectLst/>
                          <a:latin typeface="+mj-lt"/>
                        </a:rPr>
                        <a:t>3.01</a:t>
                      </a:r>
                    </a:p>
                  </a:txBody>
                  <a:tcPr marL="9525" marR="9525" marT="9525" marB="0" anchor="ctr"/>
                </a:tc>
                <a:extLst>
                  <a:ext uri="{0D108BD9-81ED-4DB2-BD59-A6C34878D82A}">
                    <a16:rowId xmlns:a16="http://schemas.microsoft.com/office/drawing/2014/main" val="3557938959"/>
                  </a:ext>
                </a:extLst>
              </a:tr>
              <a:tr h="279964">
                <a:tc>
                  <a:txBody>
                    <a:bodyPr/>
                    <a:lstStyle/>
                    <a:p>
                      <a:pPr algn="l" fontAlgn="b"/>
                      <a:r>
                        <a:rPr lang="en-US" sz="1600" b="0" i="0" u="none" strike="noStrike" dirty="0">
                          <a:effectLst/>
                          <a:latin typeface="+mj-lt"/>
                        </a:rPr>
                        <a:t>American Indian or Alaskan Native</a:t>
                      </a:r>
                    </a:p>
                  </a:txBody>
                  <a:tcPr marL="9525" marR="9525" marT="9525" marB="0" anchor="ctr"/>
                </a:tc>
                <a:tc>
                  <a:txBody>
                    <a:bodyPr/>
                    <a:lstStyle/>
                    <a:p>
                      <a:pPr algn="ctr" fontAlgn="b"/>
                      <a:r>
                        <a:rPr lang="en-US" sz="1600" b="0" i="0" u="none" strike="noStrike">
                          <a:effectLst/>
                          <a:latin typeface="+mj-lt"/>
                        </a:rPr>
                        <a:t>2.85</a:t>
                      </a:r>
                    </a:p>
                  </a:txBody>
                  <a:tcPr marL="9525" marR="9525" marT="9525" marB="0" anchor="ctr"/>
                </a:tc>
                <a:extLst>
                  <a:ext uri="{0D108BD9-81ED-4DB2-BD59-A6C34878D82A}">
                    <a16:rowId xmlns:a16="http://schemas.microsoft.com/office/drawing/2014/main" val="2260787444"/>
                  </a:ext>
                </a:extLst>
              </a:tr>
              <a:tr h="572978">
                <a:tc>
                  <a:txBody>
                    <a:bodyPr/>
                    <a:lstStyle/>
                    <a:p>
                      <a:pPr algn="l" fontAlgn="b"/>
                      <a:r>
                        <a:rPr lang="en-US" sz="1600" b="0" i="0" u="none" strike="noStrike" dirty="0">
                          <a:effectLst/>
                          <a:latin typeface="+mj-lt"/>
                        </a:rPr>
                        <a:t>Hispanic</a:t>
                      </a:r>
                    </a:p>
                  </a:txBody>
                  <a:tcPr marL="9525" marR="9525" marT="9525" marB="0" anchor="ctr"/>
                </a:tc>
                <a:tc>
                  <a:txBody>
                    <a:bodyPr/>
                    <a:lstStyle/>
                    <a:p>
                      <a:pPr algn="ctr" fontAlgn="b"/>
                      <a:r>
                        <a:rPr lang="en-US" sz="1600" b="0" i="0" u="none" strike="noStrike" dirty="0">
                          <a:effectLst/>
                          <a:latin typeface="+mj-lt"/>
                        </a:rPr>
                        <a:t>3.00</a:t>
                      </a:r>
                    </a:p>
                  </a:txBody>
                  <a:tcPr marL="9525" marR="9525" marT="9525" marB="0" anchor="ctr"/>
                </a:tc>
                <a:extLst>
                  <a:ext uri="{0D108BD9-81ED-4DB2-BD59-A6C34878D82A}">
                    <a16:rowId xmlns:a16="http://schemas.microsoft.com/office/drawing/2014/main" val="3124243469"/>
                  </a:ext>
                </a:extLst>
              </a:tr>
              <a:tr h="279964">
                <a:tc>
                  <a:txBody>
                    <a:bodyPr/>
                    <a:lstStyle/>
                    <a:p>
                      <a:pPr algn="l" fontAlgn="b"/>
                      <a:r>
                        <a:rPr lang="en-US" sz="1600" b="0" i="0" u="none" strike="noStrike" dirty="0">
                          <a:effectLst/>
                          <a:latin typeface="+mj-lt"/>
                        </a:rPr>
                        <a:t>Asian</a:t>
                      </a:r>
                    </a:p>
                  </a:txBody>
                  <a:tcPr marL="9525" marR="9525" marT="9525" marB="0" anchor="ctr"/>
                </a:tc>
                <a:tc>
                  <a:txBody>
                    <a:bodyPr/>
                    <a:lstStyle/>
                    <a:p>
                      <a:pPr algn="ctr" fontAlgn="b"/>
                      <a:r>
                        <a:rPr lang="en-US" sz="1600" b="0" i="0" u="none" strike="noStrike">
                          <a:effectLst/>
                          <a:latin typeface="+mj-lt"/>
                        </a:rPr>
                        <a:t>3.01</a:t>
                      </a:r>
                    </a:p>
                  </a:txBody>
                  <a:tcPr marL="9525" marR="9525" marT="9525" marB="0" anchor="ctr"/>
                </a:tc>
                <a:extLst>
                  <a:ext uri="{0D108BD9-81ED-4DB2-BD59-A6C34878D82A}">
                    <a16:rowId xmlns:a16="http://schemas.microsoft.com/office/drawing/2014/main" val="3854185822"/>
                  </a:ext>
                </a:extLst>
              </a:tr>
              <a:tr h="279964">
                <a:tc>
                  <a:txBody>
                    <a:bodyPr/>
                    <a:lstStyle/>
                    <a:p>
                      <a:pPr algn="l" fontAlgn="b"/>
                      <a:r>
                        <a:rPr lang="en-US" sz="1600" b="0" i="0" u="none" strike="noStrike" dirty="0">
                          <a:effectLst/>
                          <a:latin typeface="+mj-lt"/>
                        </a:rPr>
                        <a:t>Black or African American</a:t>
                      </a:r>
                    </a:p>
                  </a:txBody>
                  <a:tcPr marL="9525" marR="9525" marT="9525" marB="0" anchor="ctr"/>
                </a:tc>
                <a:tc>
                  <a:txBody>
                    <a:bodyPr/>
                    <a:lstStyle/>
                    <a:p>
                      <a:pPr algn="ctr" fontAlgn="b"/>
                      <a:r>
                        <a:rPr lang="en-US" sz="1600" b="0" i="0" u="none" strike="noStrike" dirty="0">
                          <a:effectLst/>
                          <a:latin typeface="+mj-lt"/>
                        </a:rPr>
                        <a:t>2.87</a:t>
                      </a:r>
                    </a:p>
                  </a:txBody>
                  <a:tcPr marL="9525" marR="9525" marT="9525" marB="0" anchor="ctr"/>
                </a:tc>
                <a:extLst>
                  <a:ext uri="{0D108BD9-81ED-4DB2-BD59-A6C34878D82A}">
                    <a16:rowId xmlns:a16="http://schemas.microsoft.com/office/drawing/2014/main" val="3973636874"/>
                  </a:ext>
                </a:extLst>
              </a:tr>
            </a:tbl>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291416582"/>
              </p:ext>
            </p:extLst>
          </p:nvPr>
        </p:nvGraphicFramePr>
        <p:xfrm>
          <a:off x="3505200" y="2064325"/>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Sp</a:t>
                      </a:r>
                      <a:r>
                        <a:rPr lang="en-US" sz="1600" baseline="0" dirty="0">
                          <a:effectLst/>
                        </a:rPr>
                        <a:t>ecial Education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3.09</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3.13</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1" name="Content Placeholder 8"/>
          <p:cNvGraphicFramePr>
            <a:graphicFrameLocks/>
          </p:cNvGraphicFramePr>
          <p:nvPr>
            <p:extLst>
              <p:ext uri="{D42A27DB-BD31-4B8C-83A1-F6EECF244321}">
                <p14:modId xmlns:p14="http://schemas.microsoft.com/office/powerpoint/2010/main" val="3693517059"/>
              </p:ext>
            </p:extLst>
          </p:nvPr>
        </p:nvGraphicFramePr>
        <p:xfrm>
          <a:off x="3505200" y="3231368"/>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Gifted/ Talented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3.28</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3.11</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2" name="Content Placeholder 8"/>
          <p:cNvGraphicFramePr>
            <a:graphicFrameLocks/>
          </p:cNvGraphicFramePr>
          <p:nvPr>
            <p:extLst>
              <p:ext uri="{D42A27DB-BD31-4B8C-83A1-F6EECF244321}">
                <p14:modId xmlns:p14="http://schemas.microsoft.com/office/powerpoint/2010/main" val="546623796"/>
              </p:ext>
            </p:extLst>
          </p:nvPr>
        </p:nvGraphicFramePr>
        <p:xfrm>
          <a:off x="5858108" y="2784408"/>
          <a:ext cx="2133600" cy="1304609"/>
        </p:xfrm>
        <a:graphic>
          <a:graphicData uri="http://schemas.openxmlformats.org/drawingml/2006/table">
            <a:tbl>
              <a:tblPr firstRow="1">
                <a:tableStyleId>{5C22544A-7EE6-4342-B048-85BDC9FD1C3A}</a:tableStyleId>
              </a:tblPr>
              <a:tblGrid>
                <a:gridCol w="1295400">
                  <a:extLst>
                    <a:ext uri="{9D8B030D-6E8A-4147-A177-3AD203B41FA5}">
                      <a16:colId xmlns:a16="http://schemas.microsoft.com/office/drawing/2014/main" val="2223548508"/>
                    </a:ext>
                  </a:extLst>
                </a:gridCol>
                <a:gridCol w="838200">
                  <a:extLst>
                    <a:ext uri="{9D8B030D-6E8A-4147-A177-3AD203B41FA5}">
                      <a16:colId xmlns:a16="http://schemas.microsoft.com/office/drawing/2014/main" val="359431437"/>
                    </a:ext>
                  </a:extLst>
                </a:gridCol>
              </a:tblGrid>
              <a:tr h="474058">
                <a:tc>
                  <a:txBody>
                    <a:bodyPr/>
                    <a:lstStyle/>
                    <a:p>
                      <a:pPr marL="0" marR="0" algn="ctr">
                        <a:lnSpc>
                          <a:spcPct val="107000"/>
                        </a:lnSpc>
                        <a:spcBef>
                          <a:spcPts val="0"/>
                        </a:spcBef>
                        <a:spcAft>
                          <a:spcPts val="0"/>
                        </a:spcAft>
                      </a:pPr>
                      <a:r>
                        <a:rPr lang="en-US" sz="1600" dirty="0">
                          <a:effectLst/>
                        </a:rPr>
                        <a:t>English Language Learner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3.50</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3.11</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3" name="Content Placeholder 8"/>
          <p:cNvGraphicFramePr>
            <a:graphicFrameLocks/>
          </p:cNvGraphicFramePr>
          <p:nvPr>
            <p:extLst>
              <p:ext uri="{D42A27DB-BD31-4B8C-83A1-F6EECF244321}">
                <p14:modId xmlns:p14="http://schemas.microsoft.com/office/powerpoint/2010/main" val="436939925"/>
              </p:ext>
            </p:extLst>
          </p:nvPr>
        </p:nvGraphicFramePr>
        <p:xfrm>
          <a:off x="5858108" y="4240193"/>
          <a:ext cx="2133600" cy="1043687"/>
        </p:xfrm>
        <a:graphic>
          <a:graphicData uri="http://schemas.openxmlformats.org/drawingml/2006/table">
            <a:tbl>
              <a:tblPr firstRow="1">
                <a:tableStyleId>{5C22544A-7EE6-4342-B048-85BDC9FD1C3A}</a:tableStyleId>
              </a:tblPr>
              <a:tblGrid>
                <a:gridCol w="1173480">
                  <a:extLst>
                    <a:ext uri="{9D8B030D-6E8A-4147-A177-3AD203B41FA5}">
                      <a16:colId xmlns:a16="http://schemas.microsoft.com/office/drawing/2014/main" val="2223548508"/>
                    </a:ext>
                  </a:extLst>
                </a:gridCol>
                <a:gridCol w="96012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Residency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3.13</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Choice</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3.04</a:t>
                      </a:r>
                    </a:p>
                  </a:txBody>
                  <a:tcPr marL="68580" marR="68580" marT="0" marB="0" anchor="ctr"/>
                </a:tc>
                <a:extLst>
                  <a:ext uri="{0D108BD9-81ED-4DB2-BD59-A6C34878D82A}">
                    <a16:rowId xmlns:a16="http://schemas.microsoft.com/office/drawing/2014/main" val="2260787444"/>
                  </a:ext>
                </a:extLst>
              </a:tr>
            </a:tbl>
          </a:graphicData>
        </a:graphic>
      </p:graphicFrame>
      <p:graphicFrame>
        <p:nvGraphicFramePr>
          <p:cNvPr id="14" name="Content Placeholder 8"/>
          <p:cNvGraphicFramePr>
            <a:graphicFrameLocks/>
          </p:cNvGraphicFramePr>
          <p:nvPr>
            <p:extLst>
              <p:ext uri="{D42A27DB-BD31-4B8C-83A1-F6EECF244321}">
                <p14:modId xmlns:p14="http://schemas.microsoft.com/office/powerpoint/2010/main" val="175950384"/>
              </p:ext>
            </p:extLst>
          </p:nvPr>
        </p:nvGraphicFramePr>
        <p:xfrm>
          <a:off x="3505200" y="4386500"/>
          <a:ext cx="2133600" cy="1565529"/>
        </p:xfrm>
        <a:graphic>
          <a:graphicData uri="http://schemas.openxmlformats.org/drawingml/2006/table">
            <a:tbl>
              <a:tblPr firstRow="1">
                <a:tableStyleId>{5C22544A-7EE6-4342-B048-85BDC9FD1C3A}</a:tableStyleId>
              </a:tblPr>
              <a:tblGrid>
                <a:gridCol w="1143000">
                  <a:extLst>
                    <a:ext uri="{9D8B030D-6E8A-4147-A177-3AD203B41FA5}">
                      <a16:colId xmlns:a16="http://schemas.microsoft.com/office/drawing/2014/main" val="2223548508"/>
                    </a:ext>
                  </a:extLst>
                </a:gridCol>
                <a:gridCol w="990600">
                  <a:extLst>
                    <a:ext uri="{9D8B030D-6E8A-4147-A177-3AD203B41FA5}">
                      <a16:colId xmlns:a16="http://schemas.microsoft.com/office/drawing/2014/main" val="359431437"/>
                    </a:ext>
                  </a:extLst>
                </a:gridCol>
              </a:tblGrid>
              <a:tr h="474058">
                <a:tc>
                  <a:txBody>
                    <a:bodyPr/>
                    <a:lstStyle/>
                    <a:p>
                      <a:pPr marL="0" marR="0" algn="l">
                        <a:lnSpc>
                          <a:spcPct val="107000"/>
                        </a:lnSpc>
                        <a:spcBef>
                          <a:spcPts val="0"/>
                        </a:spcBef>
                        <a:spcAft>
                          <a:spcPts val="0"/>
                        </a:spcAft>
                      </a:pPr>
                      <a:r>
                        <a:rPr lang="en-US" sz="1600" dirty="0">
                          <a:effectLst/>
                        </a:rPr>
                        <a:t>Lunch Status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Index 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587988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Free/ Reduced</a:t>
                      </a: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3.20</a:t>
                      </a:r>
                    </a:p>
                  </a:txBody>
                  <a:tcPr marL="68580" marR="68580" marT="0" marB="0" anchor="ctr"/>
                </a:tc>
                <a:extLst>
                  <a:ext uri="{0D108BD9-81ED-4DB2-BD59-A6C34878D82A}">
                    <a16:rowId xmlns:a16="http://schemas.microsoft.com/office/drawing/2014/main" val="3557938959"/>
                  </a:ext>
                </a:extLst>
              </a:tr>
              <a:tr h="172339">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Not</a:t>
                      </a:r>
                      <a:r>
                        <a:rPr lang="en-US" sz="1600" baseline="0" dirty="0">
                          <a:effectLst/>
                          <a:latin typeface="Calibri" panose="020F0502020204030204" pitchFamily="34" charset="0"/>
                          <a:ea typeface="Calibri" panose="020F0502020204030204" pitchFamily="34" charset="0"/>
                          <a:cs typeface="Times New Roman" panose="02020603050405020304" pitchFamily="18" charset="0"/>
                        </a:rPr>
                        <a:t> free/ reduced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3.08</a:t>
                      </a:r>
                    </a:p>
                  </a:txBody>
                  <a:tcPr marL="68580" marR="68580" marT="0" marB="0" anchor="ctr"/>
                </a:tc>
                <a:extLst>
                  <a:ext uri="{0D108BD9-81ED-4DB2-BD59-A6C34878D82A}">
                    <a16:rowId xmlns:a16="http://schemas.microsoft.com/office/drawing/2014/main" val="2260787444"/>
                  </a:ext>
                </a:extLst>
              </a:tr>
            </a:tbl>
          </a:graphicData>
        </a:graphic>
      </p:graphicFrame>
    </p:spTree>
    <p:extLst>
      <p:ext uri="{BB962C8B-B14F-4D97-AF65-F5344CB8AC3E}">
        <p14:creationId xmlns:p14="http://schemas.microsoft.com/office/powerpoint/2010/main" val="42242417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209800"/>
            <a:ext cx="9144000" cy="1470025"/>
          </a:xfrm>
        </p:spPr>
        <p:txBody>
          <a:bodyPr>
            <a:noAutofit/>
          </a:bodyPr>
          <a:lstStyle/>
          <a:p>
            <a:r>
              <a:rPr lang="en-US" b="1" dirty="0"/>
              <a:t>Additional Analysis</a:t>
            </a:r>
            <a:endParaRPr lang="en-US" sz="3200" b="1" i="1" dirty="0"/>
          </a:p>
        </p:txBody>
      </p:sp>
    </p:spTree>
    <p:extLst>
      <p:ext uri="{BB962C8B-B14F-4D97-AF65-F5344CB8AC3E}">
        <p14:creationId xmlns:p14="http://schemas.microsoft.com/office/powerpoint/2010/main" val="3614966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All Students</a:t>
            </a:r>
            <a:br>
              <a:rPr lang="en-US" sz="4000" b="1" dirty="0"/>
            </a:br>
            <a:r>
              <a:rPr lang="en-US" sz="2800" i="1" dirty="0">
                <a:solidFill>
                  <a:prstClr val="black"/>
                </a:solidFill>
              </a:rPr>
              <a:t>Always (4), Usually (3), Sometimes (2), Never (1)</a:t>
            </a:r>
            <a:endParaRPr lang="en-US" sz="40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1759963"/>
              </p:ext>
            </p:extLst>
          </p:nvPr>
        </p:nvGraphicFramePr>
        <p:xfrm>
          <a:off x="304800" y="1600200"/>
          <a:ext cx="85344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2855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Males</a:t>
            </a:r>
            <a:br>
              <a:rPr lang="en-US" sz="4000" b="1" dirty="0"/>
            </a:br>
            <a:r>
              <a:rPr lang="en-US" sz="2800" i="1" dirty="0">
                <a:solidFill>
                  <a:prstClr val="black"/>
                </a:solidFill>
              </a:rPr>
              <a:t>Always (4), Usually (3), Sometimes (2), Never (1)</a:t>
            </a:r>
            <a:endParaRPr lang="en-US" sz="4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9436011"/>
              </p:ext>
            </p:extLst>
          </p:nvPr>
        </p:nvGraphicFramePr>
        <p:xfrm>
          <a:off x="304800" y="1600200"/>
          <a:ext cx="85344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090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Females</a:t>
            </a:r>
            <a:br>
              <a:rPr lang="en-US" sz="4000" b="1" dirty="0"/>
            </a:br>
            <a:r>
              <a:rPr lang="en-US" sz="2800" i="1" dirty="0">
                <a:solidFill>
                  <a:prstClr val="black"/>
                </a:solidFill>
              </a:rPr>
              <a:t>Always (4), Usually (3), Sometimes (2), Never (1)</a:t>
            </a:r>
            <a:endParaRPr lang="en-US" sz="40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1109624"/>
              </p:ext>
            </p:extLst>
          </p:nvPr>
        </p:nvGraphicFramePr>
        <p:xfrm>
          <a:off x="304800" y="1600200"/>
          <a:ext cx="8534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28496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Ethnicity</a:t>
            </a:r>
            <a:br>
              <a:rPr lang="en-US" sz="4000" b="1" dirty="0"/>
            </a:br>
            <a:r>
              <a:rPr lang="en-US" sz="2800" i="1" dirty="0">
                <a:solidFill>
                  <a:prstClr val="black"/>
                </a:solidFill>
              </a:rPr>
              <a:t>Always (4), Usually (3), Sometimes (2), Never (1)</a:t>
            </a:r>
            <a:endParaRPr lang="en-US" sz="4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576772"/>
              </p:ext>
            </p:extLst>
          </p:nvPr>
        </p:nvGraphicFramePr>
        <p:xfrm>
          <a:off x="0" y="1417638"/>
          <a:ext cx="9144000" cy="54403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8977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p:spPr>
        <p:txBody>
          <a:bodyPr>
            <a:normAutofit/>
          </a:bodyPr>
          <a:lstStyle/>
          <a:p>
            <a:r>
              <a:rPr lang="en-US" b="1" dirty="0">
                <a:latin typeface="+mn-lt"/>
              </a:rPr>
              <a:t>Respondent Information</a:t>
            </a:r>
            <a:endParaRPr lang="en-US" b="1" dirty="0"/>
          </a:p>
        </p:txBody>
      </p:sp>
    </p:spTree>
    <p:extLst>
      <p:ext uri="{BB962C8B-B14F-4D97-AF65-F5344CB8AC3E}">
        <p14:creationId xmlns:p14="http://schemas.microsoft.com/office/powerpoint/2010/main" val="6442158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Special Education</a:t>
            </a:r>
            <a:br>
              <a:rPr lang="en-US" sz="4000" b="1" dirty="0"/>
            </a:br>
            <a:r>
              <a:rPr lang="en-US" sz="2800" i="1" dirty="0">
                <a:solidFill>
                  <a:prstClr val="black"/>
                </a:solidFill>
              </a:rPr>
              <a:t>Always (4), Usually (3), Sometimes (2), Never (1)</a:t>
            </a:r>
            <a:endParaRPr lang="en-US" sz="40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5255729"/>
              </p:ext>
            </p:extLst>
          </p:nvPr>
        </p:nvGraphicFramePr>
        <p:xfrm>
          <a:off x="304800" y="1600200"/>
          <a:ext cx="8534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6104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English Language Learners</a:t>
            </a:r>
            <a:br>
              <a:rPr lang="en-US" sz="4000" b="1" dirty="0"/>
            </a:br>
            <a:r>
              <a:rPr lang="en-US" sz="2800" i="1" dirty="0">
                <a:solidFill>
                  <a:prstClr val="black"/>
                </a:solidFill>
              </a:rPr>
              <a:t>Always (4), Usually (3), Sometimes (2), Never (1)</a:t>
            </a:r>
            <a:endParaRPr lang="en-US" sz="4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6479750"/>
              </p:ext>
            </p:extLst>
          </p:nvPr>
        </p:nvGraphicFramePr>
        <p:xfrm>
          <a:off x="304800" y="1600200"/>
          <a:ext cx="8534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4946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Free/Reduced Lunch</a:t>
            </a:r>
            <a:br>
              <a:rPr lang="en-US" sz="4000" b="1" dirty="0"/>
            </a:br>
            <a:r>
              <a:rPr lang="en-US" sz="2800" i="1" dirty="0">
                <a:solidFill>
                  <a:prstClr val="black"/>
                </a:solidFill>
              </a:rPr>
              <a:t>Always (4), Usually (3), Sometimes (2), Never (1)</a:t>
            </a:r>
            <a:endParaRPr lang="en-US" sz="40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43332911"/>
              </p:ext>
            </p:extLst>
          </p:nvPr>
        </p:nvGraphicFramePr>
        <p:xfrm>
          <a:off x="304800" y="1600200"/>
          <a:ext cx="8534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2523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Gifted and Talented</a:t>
            </a:r>
            <a:br>
              <a:rPr lang="en-US" sz="4000" b="1" dirty="0"/>
            </a:br>
            <a:r>
              <a:rPr lang="en-US" sz="2800" i="1" dirty="0">
                <a:solidFill>
                  <a:prstClr val="black"/>
                </a:solidFill>
              </a:rPr>
              <a:t>Always (4), Usually (3), Sometimes (2), Never (1)</a:t>
            </a:r>
            <a:endParaRPr lang="en-US" sz="4000" b="1"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4599499"/>
              </p:ext>
            </p:extLst>
          </p:nvPr>
        </p:nvGraphicFramePr>
        <p:xfrm>
          <a:off x="304800" y="1600200"/>
          <a:ext cx="85344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51731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a:t>Resident/Non-Resident</a:t>
            </a:r>
            <a:br>
              <a:rPr lang="en-US" sz="2400" b="1" dirty="0">
                <a:solidFill>
                  <a:srgbClr val="FF0000"/>
                </a:solidFill>
              </a:rPr>
            </a:br>
            <a:r>
              <a:rPr lang="en-US" sz="2800" i="1" dirty="0">
                <a:solidFill>
                  <a:prstClr val="black"/>
                </a:solidFill>
              </a:rPr>
              <a:t>Always (4), Usually (3), Sometimes (2), Never (1)</a:t>
            </a:r>
            <a:endParaRPr lang="en-US" sz="4000" b="1"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4381515"/>
              </p:ext>
            </p:extLst>
          </p:nvPr>
        </p:nvGraphicFramePr>
        <p:xfrm>
          <a:off x="304800" y="1600200"/>
          <a:ext cx="85344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6164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90800"/>
            <a:ext cx="7772400" cy="1393825"/>
          </a:xfrm>
        </p:spPr>
        <p:txBody>
          <a:bodyPr>
            <a:normAutofit/>
          </a:bodyPr>
          <a:lstStyle/>
          <a:p>
            <a:r>
              <a:rPr lang="en-US" sz="4000" b="1" dirty="0"/>
              <a:t>Thank you!</a:t>
            </a: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52400" y="5791200"/>
            <a:ext cx="2146151" cy="914400"/>
          </a:xfrm>
          <a:prstGeom prst="rect">
            <a:avLst/>
          </a:prstGeom>
        </p:spPr>
      </p:pic>
    </p:spTree>
    <p:extLst>
      <p:ext uri="{BB962C8B-B14F-4D97-AF65-F5344CB8AC3E}">
        <p14:creationId xmlns:p14="http://schemas.microsoft.com/office/powerpoint/2010/main" val="93820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a:t>Gender: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192063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776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a:solidFill>
                  <a:srgbClr val="000000"/>
                </a:solidFill>
                <a:latin typeface="+mn-lt"/>
                <a:ea typeface="Lucida Grande"/>
                <a:cs typeface="Lucida Grande"/>
              </a:rPr>
              <a:t>Grade level: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9552759"/>
              </p:ext>
            </p:extLst>
          </p:nvPr>
        </p:nvGraphicFramePr>
        <p:xfrm>
          <a:off x="0" y="1524000"/>
          <a:ext cx="91440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4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a:solidFill>
                  <a:srgbClr val="000000"/>
                </a:solidFill>
                <a:latin typeface="+mn-lt"/>
                <a:ea typeface="Lucida Grande"/>
                <a:cs typeface="Lucida Grande"/>
              </a:rPr>
              <a:t>What have your recent report cards been like?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1094366"/>
              </p:ext>
            </p:extLst>
          </p:nvPr>
        </p:nvGraphicFramePr>
        <p:xfrm>
          <a:off x="0" y="1524000"/>
          <a:ext cx="91440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143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11865</TotalTime>
  <Words>2464</Words>
  <Application>Microsoft Office PowerPoint</Application>
  <PresentationFormat>On-screen Show (4:3)</PresentationFormat>
  <Paragraphs>1154</Paragraphs>
  <Slides>65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Lucida Grande</vt:lpstr>
      <vt:lpstr>Times New Roman</vt:lpstr>
      <vt:lpstr>Office Theme</vt:lpstr>
      <vt:lpstr>Woodland Public Schools Student Survey Results District Level</vt:lpstr>
      <vt:lpstr>Survey Summary</vt:lpstr>
      <vt:lpstr>INTRODUCTION  The School Perceptions Student Engagement SurveyTM is a 50 question survey designed to measure a student’s engagement in both their school work and school community.  It will provide a school district with important information, such as how students spend their free time, their perception of the rigor and relevance of the curriculum, how they utilize various support systems, their involvement in school life and planning they have done for life after high school graduation.  The goal in conducting the survey is to identify how a school district can best support each of their students to ensure their lifelong success upon high school graduation.  The survey collects data on seven indicators of student engagement; connectedness, drive, citizenship, preparation, social and emotional aptitude, wellness and academic &amp; career planning.  School Perceptions’ research has shown that there is a correlation between index scores, school engagement and lifelong success.  The overall District average for each indicator is as follows:</vt:lpstr>
      <vt:lpstr>PowerPoint Presentation</vt:lpstr>
      <vt:lpstr>The statements behind the indexes:</vt:lpstr>
      <vt:lpstr>Respondent Information</vt:lpstr>
      <vt:lpstr>Gender:</vt:lpstr>
      <vt:lpstr>Grade level:</vt:lpstr>
      <vt:lpstr>What have your recent report cards been like?</vt:lpstr>
      <vt:lpstr>How many years have you attended this school district?</vt:lpstr>
      <vt:lpstr>About how many hours a week do you do homework?</vt:lpstr>
      <vt:lpstr>Has anyone in your immediate family (parents or siblings) graduated from college?</vt:lpstr>
      <vt:lpstr>Special Education?</vt:lpstr>
      <vt:lpstr>Free or Reduced Lunch?</vt:lpstr>
      <vt:lpstr>English Language Learner?</vt:lpstr>
      <vt:lpstr>Gifted and Talented?</vt:lpstr>
      <vt:lpstr>Ethnicity:</vt:lpstr>
      <vt:lpstr>School:</vt:lpstr>
      <vt:lpstr>Type of Enrollment?</vt:lpstr>
      <vt:lpstr>Connectedness The student has positive relationships with peers and adults, is actively involved in school-related activities and feels a sense of belonging. </vt:lpstr>
      <vt:lpstr>Index Response Items Always (4), Usually (3), Sometimes (2), Never (1)</vt:lpstr>
      <vt:lpstr>Index mean and percentage at/above mean  by grade and gender Always (4), Usually (3), Sometimes (2), Never (1)</vt:lpstr>
      <vt:lpstr>Percentage at/above mean by grade</vt:lpstr>
      <vt:lpstr>Index mean by subgroup Always (4), Usually (3), Sometimes (2), Never (1)  All students index mean: 3.03</vt:lpstr>
      <vt:lpstr>Drive The student has the courage and resolve (grit) to see tasks through to completion despite setbacks and obstacles.  They challenge themselves to higher level thinking by taking more challenging courses and having exposure to a higher level of rigor. </vt:lpstr>
      <vt:lpstr>Index Response Items Always (4), Usually (3), Sometimes (2), Never (1)</vt:lpstr>
      <vt:lpstr>Index mean and percentage at/above mean  by grade and gender Always (4), Usually (3), Sometimes (2), Never (1)</vt:lpstr>
      <vt:lpstr>Percentage at/above mean by grade</vt:lpstr>
      <vt:lpstr>Index mean by subgroup Always (4), Usually (3), Sometimes (2), Never (1)  All students index mean: 3.05</vt:lpstr>
      <vt:lpstr>Citizenship The student motivates and inspires individuals or groups to achieve their goals. They understand the importance of following the rules and are seen as a role model among their peer group for making responsible decisions.</vt:lpstr>
      <vt:lpstr>Index Response Items Always (4), Usually (3), Sometimes (2), Never (1)</vt:lpstr>
      <vt:lpstr>Index mean and percentage at/above mean  by grade and gender Always (4), Usually (3), Sometimes (2), Never (1)</vt:lpstr>
      <vt:lpstr>Percentage at/above mean by grade</vt:lpstr>
      <vt:lpstr>Index mean by subgroup Always (4), Usually (3), Sometimes (2), Never (1)  All students index mean: 3.06</vt:lpstr>
      <vt:lpstr>Preparation (Grades 10-12) The student has clear goals for their future, has identified the steps to reach their goals as well as sees a connection between their current learning and activities and their future. </vt:lpstr>
      <vt:lpstr>Index Response Items Always (4), Usually (3), Sometimes (2), Never (1)</vt:lpstr>
      <vt:lpstr>Index mean and percentage at/above mean  by grade and gender Always (4), Usually (3), Sometimes (2), Never (1)</vt:lpstr>
      <vt:lpstr>Percentage at/above mean by grade</vt:lpstr>
      <vt:lpstr>Index mean by subgroup Always (4), Usually (3), Sometimes (2), Never (1)  All students index mean: 3.15</vt:lpstr>
      <vt:lpstr>Social and Emotional Aptitude The student has the ability to understand and manage emotions, identify and utilize critical resources in times of need, feel and show empathy for others and demonstrates self-control. </vt:lpstr>
      <vt:lpstr>Index Response Items Always (4), Usually (3), Sometimes (2), Never (1)</vt:lpstr>
      <vt:lpstr>Index mean and percentage at/above mean  by grade and gender Always (4), Usually (3), Sometimes (2), Never (1)</vt:lpstr>
      <vt:lpstr>Percentage at/above mean by grade</vt:lpstr>
      <vt:lpstr>Index mean by subgroup Always (4), Usually (3), Sometimes (2), Never (1)  All students index mean: 3.01</vt:lpstr>
      <vt:lpstr>Wellness The student maintains a healthy lifestyle and makes decisions in the best interest of their overall health.</vt:lpstr>
      <vt:lpstr>Index Response Items Always (4), Usually (3), Sometimes (2), Never (1)</vt:lpstr>
      <vt:lpstr>Index mean and percentage at/above mean  by grade and gender Always (4), Usually (3), Sometimes (2), Never (1)</vt:lpstr>
      <vt:lpstr>Percentage at/above mean by grade</vt:lpstr>
      <vt:lpstr>Index mean by subgroup Always (4), Usually (3), Sometimes (2), Never (1)  All students index mean: 3.00</vt:lpstr>
      <vt:lpstr>Academic and Career Planning (Grades 6-12) The student is thoughtfully preparing for their future career and/or education by utilizing a planning process, exploring careers/jobs of interest and connecting to support people and resources. </vt:lpstr>
      <vt:lpstr>Index Response Items Always (4), Usually (3), Sometimes (2), Never (1)</vt:lpstr>
      <vt:lpstr>Index mean and percentage at/above mean  by grade and gender Always (4), Usually (3), Sometimes (2), Never (1)</vt:lpstr>
      <vt:lpstr>Percentage at/above mean by grade</vt:lpstr>
      <vt:lpstr>Index mean by subgroup Always (4), Usually (3), Sometimes (2), Never (1)  All students index mean: 3.13</vt:lpstr>
      <vt:lpstr>Additional Analysis</vt:lpstr>
      <vt:lpstr>All Students Always (4), Usually (3), Sometimes (2), Never (1)</vt:lpstr>
      <vt:lpstr>Males Always (4), Usually (3), Sometimes (2), Never (1)</vt:lpstr>
      <vt:lpstr>Females Always (4), Usually (3), Sometimes (2), Never (1)</vt:lpstr>
      <vt:lpstr>Ethnicity Always (4), Usually (3), Sometimes (2), Never (1)</vt:lpstr>
      <vt:lpstr>Special Education Always (4), Usually (3), Sometimes (2), Never (1)</vt:lpstr>
      <vt:lpstr>English Language Learners Always (4), Usually (3), Sometimes (2), Never (1)</vt:lpstr>
      <vt:lpstr>Free/Reduced Lunch Always (4), Usually (3), Sometimes (2), Never (1)</vt:lpstr>
      <vt:lpstr>Gifted and Talented Always (4), Usually (3), Sometimes (2), Never (1)</vt:lpstr>
      <vt:lpstr>Resident/Non-Resident Always (4), Usually (3), Sometimes (2), Never (1)</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Diffor</dc:creator>
  <cp:lastModifiedBy>Chelsea Davis</cp:lastModifiedBy>
  <cp:revision>707</cp:revision>
  <cp:lastPrinted>2013-10-09T14:49:55Z</cp:lastPrinted>
  <dcterms:created xsi:type="dcterms:W3CDTF">2011-11-03T21:32:19Z</dcterms:created>
  <dcterms:modified xsi:type="dcterms:W3CDTF">2017-03-16T20:35:11Z</dcterms:modified>
</cp:coreProperties>
</file>